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1" name="Katherine Shagalov"/>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commentAuthors" Target="commentAuthor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4-12-19T01:23:18.204">
    <p:pos x="6000" y="0"/>
    <p:text>For report:
- put back in random forest
- for scaling, plot computation time and scaling of data and scaling of nodes for both models</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Role-Based Aggregates:</a:t>
            </a:r>
            <a:r>
              <a:rPr lang="en">
                <a:solidFill>
                  <a:schemeClr val="dk1"/>
                </a:solidFill>
              </a:rPr>
              <a:t> Calculate median and average values (e.g., salary, overtime hours) within each job title to establish benchmarks that capture typical salary patterns for each role.</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Seniority Indicators:</a:t>
            </a:r>
            <a:r>
              <a:rPr lang="en">
                <a:solidFill>
                  <a:schemeClr val="dk1"/>
                </a:solidFill>
              </a:rPr>
              <a:t> Create features that indicate supervisory roles or seniority within job titles, helping the model differentiate between varying levels of responsibility and experience within similar roles.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Categorical Encoding Enhancements:</a:t>
            </a:r>
            <a:r>
              <a:rPr lang="en">
                <a:solidFill>
                  <a:schemeClr val="dk1"/>
                </a:solidFill>
              </a:rPr>
              <a:t> Use advanced encoding techniques, like target encoding or frequency encoding, to represent categorical variables (e.g., job title, location) with more nuanced values that capture average salary influences within each category.</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Temporal Indicators:</a:t>
            </a:r>
            <a:r>
              <a:rPr lang="en">
                <a:solidFill>
                  <a:schemeClr val="dk1"/>
                </a:solidFill>
              </a:rPr>
              <a:t> Generate features to capture seasonal or tenure-based patterns, such as quarters of service or time of hiring, to identify potential seasonal effects on pay.</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Workload Ratios:</a:t>
            </a:r>
            <a:r>
              <a:rPr lang="en">
                <a:solidFill>
                  <a:schemeClr val="dk1"/>
                </a:solidFill>
              </a:rPr>
              <a:t> Create ratio-based features that quantify an employee’s workload and additional compensation relative to base salary, highlighting the impact of overtime or extra duties on total earnings.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Historical Growth Trends:</a:t>
            </a:r>
            <a:r>
              <a:rPr lang="en">
                <a:solidFill>
                  <a:schemeClr val="dk1"/>
                </a:solidFill>
              </a:rPr>
              <a:t> For roles with multiple years of data, calculate salary growth rates or average yearly increases by job title to reflect progression patterns over time.</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Location-Based Adjustments:</a:t>
            </a:r>
            <a:r>
              <a:rPr lang="en">
                <a:solidFill>
                  <a:schemeClr val="dk1"/>
                </a:solidFill>
              </a:rPr>
              <a:t> Adjust for regional cost-of-living differences by adding location-based adjustment factors, ensuring that salary predictions account for economic variability across different locations.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Interaction Features:</a:t>
            </a:r>
            <a:r>
              <a:rPr lang="en">
                <a:solidFill>
                  <a:schemeClr val="dk1"/>
                </a:solidFill>
              </a:rPr>
              <a:t> Combine key variables, such as job title and employment status, to capture the nuanced effects of specific statuses (e.g., on leave, active) within different roles, improving model sensitivity to role-specific salary variations. </a:t>
            </a:r>
            <a:r>
              <a:rPr lang="en">
                <a:solidFill>
                  <a:schemeClr val="dk1"/>
                </a:solidFill>
              </a:rPr>
              <a:t>pwhi</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320696b9340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320696b9340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2a4a3892751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2a4a3892751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3104ad01ce3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3104ad01ce3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320696b9340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320696b9340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2a4a3892751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2a4a3892751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2a4a3892751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2a4a3892751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2a4a3892751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2a4a3892751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2a4a3892751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2a4a3892751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320696b9340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320696b9340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320696b9340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320696b9340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g2a4a3892751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 name="Google Shape;61;g2a4a3892751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320696b9340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320696b9340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2a4a3892751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2a4a3892751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320696b9340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320696b9340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g3104ad01ce3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3104ad01ce3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g3104ad01ce3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g3104ad01ce3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3104ad01ce3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3104ad01ce3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2d710e0aa04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2d710e0aa04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320696b9340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320696b9340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320696b9340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320696b9340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320696b9340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320696b9340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comments" Target="../comments/commen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2.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8.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4.png"/><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7.png"/><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1.png"/><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6.png"/><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5.png"/><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8.png"/><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4.png"/><Relationship Id="rId4" Type="http://schemas.openxmlformats.org/officeDocument/2006/relationships/image" Target="../media/image6.png"/><Relationship Id="rId5"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D4E5F5"/>
            </a:gs>
            <a:gs pos="100000">
              <a:srgbClr val="70A4D5"/>
            </a:gs>
          </a:gsLst>
          <a:path path="circle">
            <a:fillToRect b="50%" l="50%" r="50%" t="50%"/>
          </a:path>
          <a:tileRect/>
        </a:gradFill>
      </p:bgPr>
    </p:bg>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sz="4500">
                <a:solidFill>
                  <a:srgbClr val="990000"/>
                </a:solidFill>
              </a:rPr>
              <a:t>Predicting Salaries</a:t>
            </a:r>
            <a:endParaRPr sz="4500">
              <a:solidFill>
                <a:srgbClr val="990000"/>
              </a:solidFill>
            </a:endParaRPr>
          </a:p>
        </p:txBody>
      </p:sp>
      <p:sp>
        <p:nvSpPr>
          <p:cNvPr id="55" name="Google Shape;55;p13"/>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sz="2300">
                <a:solidFill>
                  <a:schemeClr val="dk1"/>
                </a:solidFill>
              </a:rPr>
              <a:t>Aishwarya Bhethanabotla and Katherine Shagalov</a:t>
            </a:r>
            <a:endParaRPr sz="2300">
              <a:solidFill>
                <a:schemeClr val="dk1"/>
              </a:solidFill>
            </a:endParaRPr>
          </a:p>
        </p:txBody>
      </p:sp>
      <p:pic>
        <p:nvPicPr>
          <p:cNvPr id="56" name="Google Shape;56;p13"/>
          <p:cNvPicPr preferRelativeResize="0"/>
          <p:nvPr/>
        </p:nvPicPr>
        <p:blipFill rotWithShape="1">
          <a:blip r:embed="rId4">
            <a:alphaModFix/>
          </a:blip>
          <a:srcRect b="94325" l="70674" r="-40166" t="-66159"/>
          <a:stretch/>
        </p:blipFill>
        <p:spPr>
          <a:xfrm>
            <a:off x="2133600" y="133350"/>
            <a:ext cx="2094100" cy="2164650"/>
          </a:xfrm>
          <a:prstGeom prst="rect">
            <a:avLst/>
          </a:prstGeom>
          <a:noFill/>
          <a:ln>
            <a:noFill/>
          </a:ln>
        </p:spPr>
      </p:pic>
      <p:pic>
        <p:nvPicPr>
          <p:cNvPr id="57" name="Google Shape;57;p13"/>
          <p:cNvPicPr preferRelativeResize="0"/>
          <p:nvPr/>
        </p:nvPicPr>
        <p:blipFill>
          <a:blip r:embed="rId4">
            <a:alphaModFix/>
          </a:blip>
          <a:stretch>
            <a:fillRect/>
          </a:stretch>
        </p:blipFill>
        <p:spPr>
          <a:xfrm>
            <a:off x="0" y="3227325"/>
            <a:ext cx="1881149" cy="1881149"/>
          </a:xfrm>
          <a:prstGeom prst="rect">
            <a:avLst/>
          </a:prstGeom>
          <a:noFill/>
          <a:ln>
            <a:noFill/>
          </a:ln>
        </p:spPr>
      </p:pic>
      <p:sp>
        <p:nvSpPr>
          <p:cNvPr id="58" name="Google Shape;58;p13"/>
          <p:cNvSpPr txBox="1"/>
          <p:nvPr/>
        </p:nvSpPr>
        <p:spPr>
          <a:xfrm>
            <a:off x="3781962" y="-10"/>
            <a:ext cx="2095200" cy="22110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22"/>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lnSpc>
                <a:spcPct val="120000"/>
              </a:lnSpc>
              <a:spcBef>
                <a:spcPts val="0"/>
              </a:spcBef>
              <a:spcAft>
                <a:spcPts val="500"/>
              </a:spcAft>
              <a:buNone/>
            </a:pPr>
            <a:r>
              <a:rPr b="1" lang="en" sz="2000">
                <a:solidFill>
                  <a:schemeClr val="accent1"/>
                </a:solidFill>
              </a:rPr>
              <a:t>Linear </a:t>
            </a:r>
            <a:r>
              <a:rPr b="1" lang="en" sz="2200">
                <a:solidFill>
                  <a:schemeClr val="accent1"/>
                </a:solidFill>
              </a:rPr>
              <a:t>Regression</a:t>
            </a:r>
            <a:endParaRPr sz="3900">
              <a:solidFill>
                <a:schemeClr val="accent1"/>
              </a:solidFill>
            </a:endParaRPr>
          </a:p>
        </p:txBody>
      </p:sp>
      <p:sp>
        <p:nvSpPr>
          <p:cNvPr id="120" name="Google Shape;120;p22"/>
          <p:cNvSpPr txBox="1"/>
          <p:nvPr>
            <p:ph idx="1" type="body"/>
          </p:nvPr>
        </p:nvSpPr>
        <p:spPr>
          <a:xfrm>
            <a:off x="429100" y="906900"/>
            <a:ext cx="2586300" cy="3329700"/>
          </a:xfrm>
          <a:prstGeom prst="rect">
            <a:avLst/>
          </a:prstGeom>
        </p:spPr>
        <p:txBody>
          <a:bodyPr anchorCtr="0" anchor="t" bIns="91425" lIns="91425" spcFirstLastPara="1" rIns="91425" wrap="square" tIns="91425">
            <a:normAutofit/>
          </a:bodyPr>
          <a:lstStyle/>
          <a:p>
            <a:pPr indent="0" lvl="0" marL="0" rtl="0" algn="l">
              <a:lnSpc>
                <a:spcPct val="120000"/>
              </a:lnSpc>
              <a:spcBef>
                <a:spcPts val="0"/>
              </a:spcBef>
              <a:spcAft>
                <a:spcPts val="0"/>
              </a:spcAft>
              <a:buNone/>
            </a:pPr>
            <a:r>
              <a:rPr lang="en" sz="1200">
                <a:solidFill>
                  <a:schemeClr val="dk1"/>
                </a:solidFill>
              </a:rPr>
              <a:t>To highlight any direct linear relationships between features and salary outcomes.</a:t>
            </a:r>
            <a:endParaRPr sz="1200">
              <a:solidFill>
                <a:schemeClr val="dk1"/>
              </a:solidFill>
            </a:endParaRPr>
          </a:p>
          <a:p>
            <a:pPr indent="0" lvl="0" marL="0" rtl="0" algn="l">
              <a:lnSpc>
                <a:spcPct val="120000"/>
              </a:lnSpc>
              <a:spcBef>
                <a:spcPts val="500"/>
              </a:spcBef>
              <a:spcAft>
                <a:spcPts val="500"/>
              </a:spcAft>
              <a:buNone/>
            </a:pPr>
            <a:r>
              <a:t/>
            </a:r>
            <a:endParaRPr sz="1100">
              <a:solidFill>
                <a:schemeClr val="dk1"/>
              </a:solidFill>
            </a:endParaRPr>
          </a:p>
        </p:txBody>
      </p:sp>
      <p:pic>
        <p:nvPicPr>
          <p:cNvPr id="121" name="Google Shape;121;p22"/>
          <p:cNvPicPr preferRelativeResize="0"/>
          <p:nvPr/>
        </p:nvPicPr>
        <p:blipFill>
          <a:blip r:embed="rId3">
            <a:alphaModFix/>
          </a:blip>
          <a:stretch>
            <a:fillRect/>
          </a:stretch>
        </p:blipFill>
        <p:spPr>
          <a:xfrm>
            <a:off x="3889200" y="445025"/>
            <a:ext cx="5106725" cy="4421325"/>
          </a:xfrm>
          <a:prstGeom prst="rect">
            <a:avLst/>
          </a:prstGeom>
          <a:noFill/>
          <a:ln>
            <a:noFill/>
          </a:ln>
        </p:spPr>
      </p:pic>
      <p:pic>
        <p:nvPicPr>
          <p:cNvPr id="122" name="Google Shape;122;p22"/>
          <p:cNvPicPr preferRelativeResize="0"/>
          <p:nvPr/>
        </p:nvPicPr>
        <p:blipFill>
          <a:blip r:embed="rId4">
            <a:alphaModFix/>
          </a:blip>
          <a:stretch>
            <a:fillRect/>
          </a:stretch>
        </p:blipFill>
        <p:spPr>
          <a:xfrm>
            <a:off x="429100" y="1754425"/>
            <a:ext cx="3104325" cy="311192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23"/>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b="1" lang="en" sz="2220">
                <a:solidFill>
                  <a:schemeClr val="accent1"/>
                </a:solidFill>
              </a:rPr>
              <a:t>Random Forest</a:t>
            </a:r>
            <a:endParaRPr b="1" sz="1920">
              <a:solidFill>
                <a:schemeClr val="accent1"/>
              </a:solidFill>
            </a:endParaRPr>
          </a:p>
        </p:txBody>
      </p:sp>
      <p:sp>
        <p:nvSpPr>
          <p:cNvPr id="128" name="Google Shape;128;p23"/>
          <p:cNvSpPr txBox="1"/>
          <p:nvPr>
            <p:ph idx="1" type="body"/>
          </p:nvPr>
        </p:nvSpPr>
        <p:spPr>
          <a:xfrm>
            <a:off x="311700" y="1152475"/>
            <a:ext cx="49842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100">
                <a:solidFill>
                  <a:schemeClr val="dk1"/>
                </a:solidFill>
              </a:rPr>
              <a:t>A machine learning algorithm that uses an ensemble of decision trees to improve predictive accuracy and control overfitting.</a:t>
            </a:r>
            <a:endParaRPr/>
          </a:p>
        </p:txBody>
      </p:sp>
      <p:pic>
        <p:nvPicPr>
          <p:cNvPr id="129" name="Google Shape;129;p23"/>
          <p:cNvPicPr preferRelativeResize="0"/>
          <p:nvPr/>
        </p:nvPicPr>
        <p:blipFill rotWithShape="1">
          <a:blip r:embed="rId3">
            <a:alphaModFix/>
          </a:blip>
          <a:srcRect b="1748" l="0" r="0" t="0"/>
          <a:stretch/>
        </p:blipFill>
        <p:spPr>
          <a:xfrm>
            <a:off x="802150" y="1819175"/>
            <a:ext cx="2207749" cy="3209976"/>
          </a:xfrm>
          <a:prstGeom prst="rect">
            <a:avLst/>
          </a:prstGeom>
          <a:noFill/>
          <a:ln>
            <a:noFill/>
          </a:ln>
        </p:spPr>
      </p:pic>
      <p:pic>
        <p:nvPicPr>
          <p:cNvPr id="130" name="Google Shape;130;p23"/>
          <p:cNvPicPr preferRelativeResize="0"/>
          <p:nvPr/>
        </p:nvPicPr>
        <p:blipFill>
          <a:blip r:embed="rId4">
            <a:alphaModFix/>
          </a:blip>
          <a:stretch>
            <a:fillRect/>
          </a:stretch>
        </p:blipFill>
        <p:spPr>
          <a:xfrm>
            <a:off x="4943475" y="1152475"/>
            <a:ext cx="4038600" cy="387667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24"/>
          <p:cNvSpPr txBox="1"/>
          <p:nvPr>
            <p:ph type="title"/>
          </p:nvPr>
        </p:nvSpPr>
        <p:spPr>
          <a:xfrm>
            <a:off x="311700" y="445025"/>
            <a:ext cx="8520600" cy="5727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p>
            <a:pPr indent="0" lvl="0" marL="0" rtl="0" algn="l">
              <a:spcBef>
                <a:spcPts val="0"/>
              </a:spcBef>
              <a:spcAft>
                <a:spcPts val="0"/>
              </a:spcAft>
              <a:buSzPts val="990"/>
              <a:buNone/>
            </a:pPr>
            <a:r>
              <a:rPr b="1" lang="en" sz="2220">
                <a:solidFill>
                  <a:schemeClr val="accent1"/>
                </a:solidFill>
              </a:rPr>
              <a:t> Performance Metrics of Solution</a:t>
            </a:r>
            <a:endParaRPr b="1" sz="2220">
              <a:solidFill>
                <a:schemeClr val="accent1"/>
              </a:solidFill>
            </a:endParaRPr>
          </a:p>
        </p:txBody>
      </p:sp>
      <p:sp>
        <p:nvSpPr>
          <p:cNvPr id="136" name="Google Shape;136;p24"/>
          <p:cNvSpPr txBox="1"/>
          <p:nvPr>
            <p:ph idx="1" type="body"/>
          </p:nvPr>
        </p:nvSpPr>
        <p:spPr>
          <a:xfrm>
            <a:off x="311700" y="1085800"/>
            <a:ext cx="8520600" cy="34164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Clr>
                <a:schemeClr val="dk1"/>
              </a:buClr>
              <a:buSzPts val="1100"/>
              <a:buFont typeface="Arial"/>
              <a:buNone/>
            </a:pPr>
            <a:r>
              <a:rPr b="1" lang="en" sz="1400">
                <a:solidFill>
                  <a:schemeClr val="dk1"/>
                </a:solidFill>
              </a:rPr>
              <a:t>Model Evaluation</a:t>
            </a:r>
            <a:endParaRPr b="1" sz="1400">
              <a:solidFill>
                <a:schemeClr val="dk1"/>
              </a:solidFill>
            </a:endParaRPr>
          </a:p>
          <a:p>
            <a:pPr indent="-317500" lvl="0" marL="457200" rtl="0" algn="l">
              <a:spcBef>
                <a:spcPts val="1200"/>
              </a:spcBef>
              <a:spcAft>
                <a:spcPts val="0"/>
              </a:spcAft>
              <a:buClr>
                <a:schemeClr val="dk1"/>
              </a:buClr>
              <a:buSzPts val="1400"/>
              <a:buChar char="●"/>
            </a:pPr>
            <a:r>
              <a:rPr b="1" lang="en" sz="1400">
                <a:solidFill>
                  <a:schemeClr val="dk1"/>
                </a:solidFill>
              </a:rPr>
              <a:t>Linear Regression</a:t>
            </a:r>
            <a:r>
              <a:rPr lang="en" sz="1400">
                <a:solidFill>
                  <a:schemeClr val="dk1"/>
                </a:solidFill>
              </a:rPr>
              <a:t>:</a:t>
            </a:r>
            <a:br>
              <a:rPr lang="en" sz="1400">
                <a:solidFill>
                  <a:schemeClr val="dk1"/>
                </a:solidFill>
              </a:rPr>
            </a:br>
            <a:endParaRPr sz="1400">
              <a:solidFill>
                <a:schemeClr val="dk1"/>
              </a:solidFill>
            </a:endParaRPr>
          </a:p>
          <a:p>
            <a:pPr indent="-317500" lvl="1" marL="914400" rtl="0" algn="l">
              <a:spcBef>
                <a:spcPts val="0"/>
              </a:spcBef>
              <a:spcAft>
                <a:spcPts val="0"/>
              </a:spcAft>
              <a:buClr>
                <a:schemeClr val="dk1"/>
              </a:buClr>
              <a:buSzPts val="1400"/>
              <a:buChar char="○"/>
            </a:pPr>
            <a:r>
              <a:rPr b="1" lang="en">
                <a:solidFill>
                  <a:schemeClr val="dk1"/>
                </a:solidFill>
              </a:rPr>
              <a:t>MAE</a:t>
            </a:r>
            <a:r>
              <a:rPr lang="en">
                <a:solidFill>
                  <a:schemeClr val="dk1"/>
                </a:solidFill>
              </a:rPr>
              <a:t>: 1068.13 — Represents the average magnitude of errors in salary predictions.</a:t>
            </a:r>
            <a:endParaRPr>
              <a:solidFill>
                <a:schemeClr val="dk1"/>
              </a:solidFill>
            </a:endParaRPr>
          </a:p>
          <a:p>
            <a:pPr indent="-317500" lvl="1" marL="914400" rtl="0" algn="l">
              <a:spcBef>
                <a:spcPts val="0"/>
              </a:spcBef>
              <a:spcAft>
                <a:spcPts val="0"/>
              </a:spcAft>
              <a:buClr>
                <a:schemeClr val="dk1"/>
              </a:buClr>
              <a:buSzPts val="1400"/>
              <a:buChar char="○"/>
            </a:pPr>
            <a:r>
              <a:rPr b="1" lang="en">
                <a:solidFill>
                  <a:schemeClr val="dk1"/>
                </a:solidFill>
              </a:rPr>
              <a:t>Adjusted R²</a:t>
            </a:r>
            <a:r>
              <a:rPr lang="en">
                <a:solidFill>
                  <a:schemeClr val="dk1"/>
                </a:solidFill>
              </a:rPr>
              <a:t>: 0.9985 — Indicates a strong proportion of salary variance explained by the model, accounting for the number of predictors.</a:t>
            </a:r>
            <a:endParaRPr>
              <a:solidFill>
                <a:schemeClr val="dk1"/>
              </a:solidFill>
            </a:endParaRPr>
          </a:p>
          <a:p>
            <a:pPr indent="-317500" lvl="0" marL="457200" rtl="0" algn="l">
              <a:spcBef>
                <a:spcPts val="0"/>
              </a:spcBef>
              <a:spcAft>
                <a:spcPts val="0"/>
              </a:spcAft>
              <a:buClr>
                <a:schemeClr val="dk1"/>
              </a:buClr>
              <a:buSzPts val="1400"/>
              <a:buChar char="●"/>
            </a:pPr>
            <a:r>
              <a:rPr b="1" lang="en" sz="1400">
                <a:solidFill>
                  <a:schemeClr val="dk1"/>
                </a:solidFill>
              </a:rPr>
              <a:t>Random Forest</a:t>
            </a:r>
            <a:r>
              <a:rPr lang="en" sz="1400">
                <a:solidFill>
                  <a:schemeClr val="dk1"/>
                </a:solidFill>
              </a:rPr>
              <a:t>:</a:t>
            </a:r>
            <a:br>
              <a:rPr lang="en" sz="1400">
                <a:solidFill>
                  <a:schemeClr val="dk1"/>
                </a:solidFill>
              </a:rPr>
            </a:br>
            <a:endParaRPr sz="1400">
              <a:solidFill>
                <a:schemeClr val="dk1"/>
              </a:solidFill>
            </a:endParaRPr>
          </a:p>
          <a:p>
            <a:pPr indent="-317500" lvl="1" marL="914400" rtl="0" algn="l">
              <a:spcBef>
                <a:spcPts val="0"/>
              </a:spcBef>
              <a:spcAft>
                <a:spcPts val="0"/>
              </a:spcAft>
              <a:buClr>
                <a:schemeClr val="dk1"/>
              </a:buClr>
              <a:buSzPts val="1400"/>
              <a:buChar char="○"/>
            </a:pPr>
            <a:r>
              <a:rPr b="1" lang="en">
                <a:solidFill>
                  <a:schemeClr val="dk1"/>
                </a:solidFill>
              </a:rPr>
              <a:t>MAE</a:t>
            </a:r>
            <a:r>
              <a:rPr lang="en">
                <a:solidFill>
                  <a:schemeClr val="dk1"/>
                </a:solidFill>
              </a:rPr>
              <a:t>: 8326.26 — Reflects the average prediction error for salaries.</a:t>
            </a:r>
            <a:endParaRPr>
              <a:solidFill>
                <a:schemeClr val="dk1"/>
              </a:solidFill>
            </a:endParaRPr>
          </a:p>
          <a:p>
            <a:pPr indent="-298450" lvl="1" marL="914400" rtl="0" algn="l">
              <a:spcBef>
                <a:spcPts val="0"/>
              </a:spcBef>
              <a:spcAft>
                <a:spcPts val="0"/>
              </a:spcAft>
              <a:buClr>
                <a:schemeClr val="dk1"/>
              </a:buClr>
              <a:buSzPts val="1100"/>
              <a:buChar char="○"/>
            </a:pPr>
            <a:r>
              <a:rPr b="1" lang="en">
                <a:solidFill>
                  <a:schemeClr val="dk1"/>
                </a:solidFill>
              </a:rPr>
              <a:t>Adjusted R²</a:t>
            </a:r>
            <a:r>
              <a:rPr lang="en">
                <a:solidFill>
                  <a:schemeClr val="dk1"/>
                </a:solidFill>
              </a:rPr>
              <a:t>: 0.9238 — Shows the variance explained by the model while adjusting for predictors</a:t>
            </a:r>
            <a:r>
              <a:rPr lang="en" sz="1100">
                <a:solidFill>
                  <a:schemeClr val="dk1"/>
                </a:solidFill>
              </a:rPr>
              <a:t>.</a:t>
            </a:r>
            <a:endParaRPr sz="1100">
              <a:solidFill>
                <a:schemeClr val="dk1"/>
              </a:solidFill>
            </a:endParaRPr>
          </a:p>
          <a:p>
            <a:pPr indent="0" lvl="0" marL="0" rtl="0" algn="l">
              <a:lnSpc>
                <a:spcPct val="105000"/>
              </a:lnSpc>
              <a:spcBef>
                <a:spcPts val="1200"/>
              </a:spcBef>
              <a:spcAft>
                <a:spcPts val="1200"/>
              </a:spcAft>
              <a:buSzPts val="688"/>
              <a:buNone/>
            </a:pPr>
            <a:r>
              <a:t/>
            </a:r>
            <a:endParaRPr b="1" sz="1445">
              <a:solidFill>
                <a:schemeClr val="dk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2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b="1" lang="en" sz="2220">
                <a:solidFill>
                  <a:schemeClr val="accent1"/>
                </a:solidFill>
              </a:rPr>
              <a:t>Scaling Strategies</a:t>
            </a:r>
            <a:endParaRPr b="1" sz="2220">
              <a:solidFill>
                <a:schemeClr val="accent1"/>
              </a:solidFill>
            </a:endParaRPr>
          </a:p>
        </p:txBody>
      </p:sp>
      <p:sp>
        <p:nvSpPr>
          <p:cNvPr id="142" name="Google Shape;142;p25"/>
          <p:cNvSpPr txBox="1"/>
          <p:nvPr>
            <p:ph idx="1" type="body"/>
          </p:nvPr>
        </p:nvSpPr>
        <p:spPr>
          <a:xfrm>
            <a:off x="507550" y="1185500"/>
            <a:ext cx="80421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b="1" lang="en" sz="1700">
                <a:solidFill>
                  <a:schemeClr val="dk1"/>
                </a:solidFill>
              </a:rPr>
              <a:t>Scaling Up</a:t>
            </a:r>
            <a:r>
              <a:rPr lang="en" sz="1700">
                <a:solidFill>
                  <a:schemeClr val="dk1"/>
                </a:solidFill>
              </a:rPr>
              <a:t>: Start with 20% of the dataset and incrementally increase to 40%, 60%, 80%, and 100%, evaluating model performance at each step.</a:t>
            </a:r>
            <a:endParaRPr sz="1700">
              <a:solidFill>
                <a:schemeClr val="dk1"/>
              </a:solidFill>
            </a:endParaRPr>
          </a:p>
          <a:p>
            <a:pPr indent="0" lvl="0" marL="0" rtl="0" algn="l">
              <a:spcBef>
                <a:spcPts val="1200"/>
              </a:spcBef>
              <a:spcAft>
                <a:spcPts val="0"/>
              </a:spcAft>
              <a:buClr>
                <a:schemeClr val="dk1"/>
              </a:buClr>
              <a:buSzPts val="1100"/>
              <a:buFont typeface="Arial"/>
              <a:buNone/>
            </a:pPr>
            <a:r>
              <a:t/>
            </a:r>
            <a:endParaRPr sz="1700">
              <a:solidFill>
                <a:schemeClr val="dk1"/>
              </a:solidFill>
            </a:endParaRPr>
          </a:p>
          <a:p>
            <a:pPr indent="0" lvl="0" marL="0" rtl="0" algn="l">
              <a:spcBef>
                <a:spcPts val="1200"/>
              </a:spcBef>
              <a:spcAft>
                <a:spcPts val="0"/>
              </a:spcAft>
              <a:buClr>
                <a:schemeClr val="dk1"/>
              </a:buClr>
              <a:buSzPts val="1100"/>
              <a:buFont typeface="Arial"/>
              <a:buNone/>
            </a:pPr>
            <a:r>
              <a:rPr b="1" lang="en" sz="1700">
                <a:solidFill>
                  <a:schemeClr val="dk1"/>
                </a:solidFill>
              </a:rPr>
              <a:t>Scaling</a:t>
            </a:r>
            <a:r>
              <a:rPr b="1" lang="en" sz="1700">
                <a:solidFill>
                  <a:schemeClr val="dk1"/>
                </a:solidFill>
              </a:rPr>
              <a:t> Out </a:t>
            </a:r>
            <a:r>
              <a:rPr lang="en" sz="1700">
                <a:solidFill>
                  <a:schemeClr val="dk1"/>
                </a:solidFill>
              </a:rPr>
              <a:t>: Gradually increase the cluster size to up to 8 executors, analyzing computational speed and model performance to determine the optimal configuration.</a:t>
            </a:r>
            <a:endParaRPr sz="1700">
              <a:solidFill>
                <a:schemeClr val="dk1"/>
              </a:solidFill>
            </a:endParaRPr>
          </a:p>
          <a:p>
            <a:pPr indent="0" lvl="0" marL="0" rtl="0" algn="l">
              <a:spcBef>
                <a:spcPts val="1200"/>
              </a:spcBef>
              <a:spcAft>
                <a:spcPts val="0"/>
              </a:spcAft>
              <a:buClr>
                <a:schemeClr val="dk1"/>
              </a:buClr>
              <a:buSzPts val="1100"/>
              <a:buFont typeface="Arial"/>
              <a:buNone/>
            </a:pPr>
            <a:r>
              <a:rPr lang="en" sz="1700">
                <a:solidFill>
                  <a:schemeClr val="dk1"/>
                </a:solidFill>
              </a:rPr>
              <a:t>First, we applied Linear Regression, followed by Random Forest.</a:t>
            </a:r>
            <a:endParaRPr sz="1700">
              <a:solidFill>
                <a:schemeClr val="dk1"/>
              </a:solidFill>
            </a:endParaRPr>
          </a:p>
          <a:p>
            <a:pPr indent="0" lvl="0" marL="0" rtl="0" algn="l">
              <a:spcBef>
                <a:spcPts val="1200"/>
              </a:spcBef>
              <a:spcAft>
                <a:spcPts val="1200"/>
              </a:spcAft>
              <a:buClr>
                <a:schemeClr val="dk1"/>
              </a:buClr>
              <a:buSzPts val="1100"/>
              <a:buFont typeface="Arial"/>
              <a:buNone/>
            </a:pPr>
            <a:r>
              <a:rPr lang="en" sz="1700">
                <a:solidFill>
                  <a:schemeClr val="dk1"/>
                </a:solidFill>
              </a:rPr>
              <a:t>. </a:t>
            </a:r>
            <a:endParaRPr>
              <a:solidFill>
                <a:schemeClr val="accent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Clr>
                <a:schemeClr val="dk1"/>
              </a:buClr>
              <a:buSzPct val="54098"/>
              <a:buFont typeface="Arial"/>
              <a:buNone/>
            </a:pPr>
            <a:r>
              <a:rPr b="1" lang="en" sz="2033">
                <a:solidFill>
                  <a:schemeClr val="accent1"/>
                </a:solidFill>
              </a:rPr>
              <a:t>1 Master 2 Workers- Linear Regression </a:t>
            </a:r>
            <a:endParaRPr b="1" sz="2133">
              <a:solidFill>
                <a:schemeClr val="accent1"/>
              </a:solidFill>
            </a:endParaRPr>
          </a:p>
          <a:p>
            <a:pPr indent="0" lvl="0" marL="0" rtl="0" algn="l">
              <a:lnSpc>
                <a:spcPct val="115000"/>
              </a:lnSpc>
              <a:spcBef>
                <a:spcPts val="1200"/>
              </a:spcBef>
              <a:spcAft>
                <a:spcPts val="1200"/>
              </a:spcAft>
              <a:buClr>
                <a:schemeClr val="dk1"/>
              </a:buClr>
              <a:buSzPts val="545"/>
              <a:buFont typeface="Arial"/>
              <a:buNone/>
            </a:pPr>
            <a:r>
              <a:t/>
            </a:r>
            <a:endParaRPr/>
          </a:p>
        </p:txBody>
      </p:sp>
      <p:pic>
        <p:nvPicPr>
          <p:cNvPr id="148" name="Google Shape;148;p26"/>
          <p:cNvPicPr preferRelativeResize="0"/>
          <p:nvPr/>
        </p:nvPicPr>
        <p:blipFill>
          <a:blip r:embed="rId3">
            <a:alphaModFix/>
          </a:blip>
          <a:stretch>
            <a:fillRect/>
          </a:stretch>
        </p:blipFill>
        <p:spPr>
          <a:xfrm>
            <a:off x="311700" y="1639950"/>
            <a:ext cx="3616298" cy="3191750"/>
          </a:xfrm>
          <a:prstGeom prst="rect">
            <a:avLst/>
          </a:prstGeom>
          <a:noFill/>
          <a:ln>
            <a:noFill/>
          </a:ln>
        </p:spPr>
      </p:pic>
      <p:pic>
        <p:nvPicPr>
          <p:cNvPr id="149" name="Google Shape;149;p26"/>
          <p:cNvPicPr preferRelativeResize="0"/>
          <p:nvPr/>
        </p:nvPicPr>
        <p:blipFill>
          <a:blip r:embed="rId4">
            <a:alphaModFix/>
          </a:blip>
          <a:stretch>
            <a:fillRect/>
          </a:stretch>
        </p:blipFill>
        <p:spPr>
          <a:xfrm>
            <a:off x="4908675" y="1535775"/>
            <a:ext cx="3862524" cy="3295925"/>
          </a:xfrm>
          <a:prstGeom prst="rect">
            <a:avLst/>
          </a:prstGeom>
          <a:noFill/>
          <a:ln>
            <a:noFill/>
          </a:ln>
        </p:spPr>
      </p:pic>
      <p:sp>
        <p:nvSpPr>
          <p:cNvPr id="150" name="Google Shape;150;p26"/>
          <p:cNvSpPr txBox="1"/>
          <p:nvPr/>
        </p:nvSpPr>
        <p:spPr>
          <a:xfrm>
            <a:off x="4607000" y="1055950"/>
            <a:ext cx="1899000" cy="516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200"/>
              </a:spcAft>
              <a:buClr>
                <a:schemeClr val="dk1"/>
              </a:buClr>
              <a:buSzPts val="605"/>
              <a:buFont typeface="Arial"/>
              <a:buNone/>
            </a:pPr>
            <a:r>
              <a:rPr lang="en" sz="1900">
                <a:solidFill>
                  <a:schemeClr val="dk1"/>
                </a:solidFill>
              </a:rPr>
              <a:t>Scaling up:</a:t>
            </a:r>
            <a:endParaRPr sz="1800">
              <a:solidFill>
                <a:schemeClr val="dk2"/>
              </a:solidFill>
            </a:endParaRPr>
          </a:p>
        </p:txBody>
      </p:sp>
      <p:sp>
        <p:nvSpPr>
          <p:cNvPr id="151" name="Google Shape;151;p26"/>
          <p:cNvSpPr txBox="1"/>
          <p:nvPr/>
        </p:nvSpPr>
        <p:spPr>
          <a:xfrm>
            <a:off x="417275" y="1124075"/>
            <a:ext cx="2009700" cy="243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200"/>
              </a:spcAft>
              <a:buClr>
                <a:schemeClr val="dk1"/>
              </a:buClr>
              <a:buSzPts val="1100"/>
              <a:buFont typeface="Arial"/>
              <a:buNone/>
            </a:pPr>
            <a:r>
              <a:rPr lang="en" sz="1900">
                <a:solidFill>
                  <a:schemeClr val="dk1"/>
                </a:solidFill>
              </a:rPr>
              <a:t>Scaling out:</a:t>
            </a:r>
            <a:endParaRPr sz="1800">
              <a:solidFill>
                <a:schemeClr val="dk2"/>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7"/>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b="1" lang="en" sz="1820">
                <a:solidFill>
                  <a:schemeClr val="accent1"/>
                </a:solidFill>
              </a:rPr>
              <a:t>1 Master 3 Workers-Linear Regression</a:t>
            </a:r>
            <a:endParaRPr b="1" sz="1820">
              <a:solidFill>
                <a:schemeClr val="accent1"/>
              </a:solidFill>
            </a:endParaRPr>
          </a:p>
        </p:txBody>
      </p:sp>
      <p:pic>
        <p:nvPicPr>
          <p:cNvPr id="157" name="Google Shape;157;p27"/>
          <p:cNvPicPr preferRelativeResize="0"/>
          <p:nvPr/>
        </p:nvPicPr>
        <p:blipFill>
          <a:blip r:embed="rId3">
            <a:alphaModFix/>
          </a:blip>
          <a:stretch>
            <a:fillRect/>
          </a:stretch>
        </p:blipFill>
        <p:spPr>
          <a:xfrm>
            <a:off x="5169050" y="1807475"/>
            <a:ext cx="3663252" cy="3116449"/>
          </a:xfrm>
          <a:prstGeom prst="rect">
            <a:avLst/>
          </a:prstGeom>
          <a:noFill/>
          <a:ln>
            <a:noFill/>
          </a:ln>
        </p:spPr>
      </p:pic>
      <p:sp>
        <p:nvSpPr>
          <p:cNvPr id="158" name="Google Shape;158;p27"/>
          <p:cNvSpPr txBox="1"/>
          <p:nvPr/>
        </p:nvSpPr>
        <p:spPr>
          <a:xfrm>
            <a:off x="459850" y="1166650"/>
            <a:ext cx="2546100" cy="38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rPr>
              <a:t>Scaling out:</a:t>
            </a:r>
            <a:endParaRPr sz="1800">
              <a:solidFill>
                <a:schemeClr val="dk1"/>
              </a:solidFill>
            </a:endParaRPr>
          </a:p>
        </p:txBody>
      </p:sp>
      <p:sp>
        <p:nvSpPr>
          <p:cNvPr id="159" name="Google Shape;159;p27"/>
          <p:cNvSpPr txBox="1"/>
          <p:nvPr/>
        </p:nvSpPr>
        <p:spPr>
          <a:xfrm>
            <a:off x="5083900" y="1132500"/>
            <a:ext cx="2248200" cy="19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rPr>
              <a:t>Scaling</a:t>
            </a:r>
            <a:r>
              <a:rPr lang="en" sz="1800">
                <a:solidFill>
                  <a:schemeClr val="dk1"/>
                </a:solidFill>
              </a:rPr>
              <a:t> up:</a:t>
            </a:r>
            <a:endParaRPr sz="1800">
              <a:solidFill>
                <a:schemeClr val="dk1"/>
              </a:solidFill>
            </a:endParaRPr>
          </a:p>
        </p:txBody>
      </p:sp>
      <p:pic>
        <p:nvPicPr>
          <p:cNvPr id="160" name="Google Shape;160;p27"/>
          <p:cNvPicPr preferRelativeResize="0"/>
          <p:nvPr/>
        </p:nvPicPr>
        <p:blipFill>
          <a:blip r:embed="rId4">
            <a:alphaModFix/>
          </a:blip>
          <a:stretch>
            <a:fillRect/>
          </a:stretch>
        </p:blipFill>
        <p:spPr>
          <a:xfrm>
            <a:off x="586700" y="1698675"/>
            <a:ext cx="4149045" cy="328895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28"/>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b="1" lang="en" sz="1820">
                <a:solidFill>
                  <a:schemeClr val="accent1"/>
                </a:solidFill>
              </a:rPr>
              <a:t>1 Master 4 Workers-Linear Regression</a:t>
            </a:r>
            <a:endParaRPr b="1" sz="1820">
              <a:solidFill>
                <a:schemeClr val="accent1"/>
              </a:solidFill>
            </a:endParaRPr>
          </a:p>
        </p:txBody>
      </p:sp>
      <p:pic>
        <p:nvPicPr>
          <p:cNvPr id="166" name="Google Shape;166;p28"/>
          <p:cNvPicPr preferRelativeResize="0"/>
          <p:nvPr/>
        </p:nvPicPr>
        <p:blipFill>
          <a:blip r:embed="rId3">
            <a:alphaModFix/>
          </a:blip>
          <a:stretch>
            <a:fillRect/>
          </a:stretch>
        </p:blipFill>
        <p:spPr>
          <a:xfrm>
            <a:off x="4889900" y="1674650"/>
            <a:ext cx="3942401" cy="2779074"/>
          </a:xfrm>
          <a:prstGeom prst="rect">
            <a:avLst/>
          </a:prstGeom>
          <a:noFill/>
          <a:ln>
            <a:noFill/>
          </a:ln>
        </p:spPr>
      </p:pic>
      <p:pic>
        <p:nvPicPr>
          <p:cNvPr id="167" name="Google Shape;167;p28"/>
          <p:cNvPicPr preferRelativeResize="0"/>
          <p:nvPr/>
        </p:nvPicPr>
        <p:blipFill>
          <a:blip r:embed="rId4">
            <a:alphaModFix/>
          </a:blip>
          <a:stretch>
            <a:fillRect/>
          </a:stretch>
        </p:blipFill>
        <p:spPr>
          <a:xfrm>
            <a:off x="311700" y="1773413"/>
            <a:ext cx="4312152" cy="2716526"/>
          </a:xfrm>
          <a:prstGeom prst="rect">
            <a:avLst/>
          </a:prstGeom>
          <a:noFill/>
          <a:ln>
            <a:noFill/>
          </a:ln>
        </p:spPr>
      </p:pic>
      <p:sp>
        <p:nvSpPr>
          <p:cNvPr id="168" name="Google Shape;168;p28"/>
          <p:cNvSpPr txBox="1"/>
          <p:nvPr/>
        </p:nvSpPr>
        <p:spPr>
          <a:xfrm>
            <a:off x="417275" y="1251800"/>
            <a:ext cx="1745700" cy="46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700">
                <a:solidFill>
                  <a:schemeClr val="dk1"/>
                </a:solidFill>
              </a:rPr>
              <a:t>Scaling Out:</a:t>
            </a:r>
            <a:endParaRPr sz="1700">
              <a:solidFill>
                <a:schemeClr val="dk1"/>
              </a:solidFill>
            </a:endParaRPr>
          </a:p>
        </p:txBody>
      </p:sp>
      <p:sp>
        <p:nvSpPr>
          <p:cNvPr id="169" name="Google Shape;169;p28"/>
          <p:cNvSpPr txBox="1"/>
          <p:nvPr/>
        </p:nvSpPr>
        <p:spPr>
          <a:xfrm>
            <a:off x="5041325" y="1171588"/>
            <a:ext cx="1660500" cy="19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rPr>
              <a:t>Scaling up:</a:t>
            </a:r>
            <a:endParaRPr sz="1800">
              <a:solidFill>
                <a:schemeClr val="dk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29"/>
          <p:cNvSpPr txBox="1"/>
          <p:nvPr>
            <p:ph type="title"/>
          </p:nvPr>
        </p:nvSpPr>
        <p:spPr>
          <a:xfrm>
            <a:off x="311700" y="4365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b="1" lang="en" sz="2220">
                <a:solidFill>
                  <a:schemeClr val="accent1"/>
                </a:solidFill>
              </a:rPr>
              <a:t> </a:t>
            </a:r>
            <a:r>
              <a:rPr b="1" lang="en" sz="2220">
                <a:solidFill>
                  <a:schemeClr val="accent1"/>
                </a:solidFill>
              </a:rPr>
              <a:t>Random Forest</a:t>
            </a:r>
            <a:endParaRPr b="1" sz="2220">
              <a:solidFill>
                <a:schemeClr val="accent1"/>
              </a:solidFill>
            </a:endParaRPr>
          </a:p>
        </p:txBody>
      </p:sp>
      <p:sp>
        <p:nvSpPr>
          <p:cNvPr id="175" name="Google Shape;175;p29"/>
          <p:cNvSpPr txBox="1"/>
          <p:nvPr>
            <p:ph idx="1" type="body"/>
          </p:nvPr>
        </p:nvSpPr>
        <p:spPr>
          <a:xfrm>
            <a:off x="311700" y="1152475"/>
            <a:ext cx="2992500" cy="3416400"/>
          </a:xfrm>
          <a:prstGeom prst="rect">
            <a:avLst/>
          </a:prstGeom>
        </p:spPr>
        <p:txBody>
          <a:bodyPr anchorCtr="0" anchor="t" bIns="91425" lIns="91425" spcFirstLastPara="1" rIns="91425" wrap="square" tIns="91425">
            <a:normAutofit fontScale="77500" lnSpcReduction="20000"/>
          </a:bodyPr>
          <a:lstStyle/>
          <a:p>
            <a:pPr indent="0" lvl="0" marL="0" rtl="0" algn="l">
              <a:spcBef>
                <a:spcPts val="0"/>
              </a:spcBef>
              <a:spcAft>
                <a:spcPts val="1200"/>
              </a:spcAft>
              <a:buNone/>
            </a:pPr>
            <a:r>
              <a:rPr lang="en">
                <a:solidFill>
                  <a:schemeClr val="dk1"/>
                </a:solidFill>
              </a:rPr>
              <a:t>We decided to focus on the Random Forest model over Linear Regression due to its greater sensitivity to cluster size and resource allocation, effectively leveraging distributed computation. We found Linear Regression to be an accurate model but unhelpful for our dataset’s metrics, making Random Forest a better choice for evaluating the trade-offs between computational speed and model performance in distributed environments and providing valuable insights into optimizing configurations for complex models.</a:t>
            </a:r>
            <a:endParaRPr>
              <a:solidFill>
                <a:schemeClr val="dk1"/>
              </a:solidFill>
            </a:endParaRPr>
          </a:p>
        </p:txBody>
      </p:sp>
      <p:pic>
        <p:nvPicPr>
          <p:cNvPr id="176" name="Google Shape;176;p29"/>
          <p:cNvPicPr preferRelativeResize="0"/>
          <p:nvPr/>
        </p:nvPicPr>
        <p:blipFill rotWithShape="1">
          <a:blip r:embed="rId3">
            <a:alphaModFix/>
          </a:blip>
          <a:srcRect b="9259" l="1596" r="14355" t="7773"/>
          <a:stretch/>
        </p:blipFill>
        <p:spPr>
          <a:xfrm>
            <a:off x="3304200" y="889000"/>
            <a:ext cx="5410202" cy="39433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30"/>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b="1" lang="en" sz="1820">
                <a:solidFill>
                  <a:schemeClr val="accent1"/>
                </a:solidFill>
              </a:rPr>
              <a:t>1 Master 2 Workers- Random Forest</a:t>
            </a:r>
            <a:endParaRPr b="1" sz="1820">
              <a:solidFill>
                <a:schemeClr val="accent1"/>
              </a:solidFill>
            </a:endParaRPr>
          </a:p>
        </p:txBody>
      </p:sp>
      <p:sp>
        <p:nvSpPr>
          <p:cNvPr id="182" name="Google Shape;182;p30"/>
          <p:cNvSpPr txBox="1"/>
          <p:nvPr>
            <p:ph idx="1" type="body"/>
          </p:nvPr>
        </p:nvSpPr>
        <p:spPr>
          <a:xfrm>
            <a:off x="666575" y="1017725"/>
            <a:ext cx="1972500" cy="3357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SzPts val="605"/>
              <a:buNone/>
            </a:pPr>
            <a:r>
              <a:rPr lang="en" sz="1900">
                <a:solidFill>
                  <a:schemeClr val="dk1"/>
                </a:solidFill>
              </a:rPr>
              <a:t>Scaling out:</a:t>
            </a:r>
            <a:endParaRPr sz="1900">
              <a:solidFill>
                <a:schemeClr val="dk1"/>
              </a:solidFill>
            </a:endParaRPr>
          </a:p>
        </p:txBody>
      </p:sp>
      <p:sp>
        <p:nvSpPr>
          <p:cNvPr id="183" name="Google Shape;183;p30"/>
          <p:cNvSpPr txBox="1"/>
          <p:nvPr/>
        </p:nvSpPr>
        <p:spPr>
          <a:xfrm>
            <a:off x="5182400" y="1017725"/>
            <a:ext cx="1665900" cy="33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900">
                <a:solidFill>
                  <a:schemeClr val="dk1"/>
                </a:solidFill>
              </a:rPr>
              <a:t>Scaling</a:t>
            </a:r>
            <a:r>
              <a:rPr lang="en" sz="1900">
                <a:solidFill>
                  <a:schemeClr val="dk1"/>
                </a:solidFill>
              </a:rPr>
              <a:t> up:</a:t>
            </a:r>
            <a:endParaRPr sz="1900">
              <a:solidFill>
                <a:schemeClr val="dk1"/>
              </a:solidFill>
            </a:endParaRPr>
          </a:p>
        </p:txBody>
      </p:sp>
      <p:pic>
        <p:nvPicPr>
          <p:cNvPr id="184" name="Google Shape;184;p30"/>
          <p:cNvPicPr preferRelativeResize="0"/>
          <p:nvPr/>
        </p:nvPicPr>
        <p:blipFill>
          <a:blip r:embed="rId3">
            <a:alphaModFix/>
          </a:blip>
          <a:stretch>
            <a:fillRect/>
          </a:stretch>
        </p:blipFill>
        <p:spPr>
          <a:xfrm>
            <a:off x="390525" y="1505825"/>
            <a:ext cx="3962399" cy="3141949"/>
          </a:xfrm>
          <a:prstGeom prst="rect">
            <a:avLst/>
          </a:prstGeom>
          <a:noFill/>
          <a:ln>
            <a:noFill/>
          </a:ln>
        </p:spPr>
      </p:pic>
      <p:pic>
        <p:nvPicPr>
          <p:cNvPr id="185" name="Google Shape;185;p30"/>
          <p:cNvPicPr preferRelativeResize="0"/>
          <p:nvPr/>
        </p:nvPicPr>
        <p:blipFill>
          <a:blip r:embed="rId4">
            <a:alphaModFix/>
          </a:blip>
          <a:stretch>
            <a:fillRect/>
          </a:stretch>
        </p:blipFill>
        <p:spPr>
          <a:xfrm>
            <a:off x="4488299" y="1505825"/>
            <a:ext cx="4486276" cy="337730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31"/>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b="1" lang="en" sz="1800">
                <a:solidFill>
                  <a:schemeClr val="accent1"/>
                </a:solidFill>
              </a:rPr>
              <a:t>1 Master 3 Workers-</a:t>
            </a:r>
            <a:r>
              <a:rPr b="1" lang="en" sz="1800">
                <a:solidFill>
                  <a:schemeClr val="accent1"/>
                </a:solidFill>
              </a:rPr>
              <a:t>Random Forest</a:t>
            </a:r>
            <a:endParaRPr b="1" sz="1800">
              <a:solidFill>
                <a:schemeClr val="accent1"/>
              </a:solidFill>
            </a:endParaRPr>
          </a:p>
        </p:txBody>
      </p:sp>
      <p:sp>
        <p:nvSpPr>
          <p:cNvPr id="191" name="Google Shape;191;p31"/>
          <p:cNvSpPr txBox="1"/>
          <p:nvPr>
            <p:ph idx="1" type="body"/>
          </p:nvPr>
        </p:nvSpPr>
        <p:spPr>
          <a:xfrm>
            <a:off x="311700" y="1070275"/>
            <a:ext cx="1938000" cy="822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solidFill>
                  <a:schemeClr val="dk1"/>
                </a:solidFill>
              </a:rPr>
              <a:t>Scaling</a:t>
            </a:r>
            <a:r>
              <a:rPr lang="en">
                <a:solidFill>
                  <a:schemeClr val="dk1"/>
                </a:solidFill>
              </a:rPr>
              <a:t> out:</a:t>
            </a:r>
            <a:endParaRPr>
              <a:solidFill>
                <a:schemeClr val="dk1"/>
              </a:solidFill>
            </a:endParaRPr>
          </a:p>
        </p:txBody>
      </p:sp>
      <p:sp>
        <p:nvSpPr>
          <p:cNvPr id="192" name="Google Shape;192;p31"/>
          <p:cNvSpPr txBox="1"/>
          <p:nvPr/>
        </p:nvSpPr>
        <p:spPr>
          <a:xfrm>
            <a:off x="5058550" y="1070275"/>
            <a:ext cx="1897800" cy="41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rPr>
              <a:t>Scaling up:</a:t>
            </a:r>
            <a:r>
              <a:rPr lang="en" sz="1800">
                <a:solidFill>
                  <a:schemeClr val="dk2"/>
                </a:solidFill>
              </a:rPr>
              <a:t> </a:t>
            </a:r>
            <a:endParaRPr sz="1800">
              <a:solidFill>
                <a:schemeClr val="dk2"/>
              </a:solidFill>
            </a:endParaRPr>
          </a:p>
        </p:txBody>
      </p:sp>
      <p:pic>
        <p:nvPicPr>
          <p:cNvPr id="193" name="Google Shape;193;p31"/>
          <p:cNvPicPr preferRelativeResize="0"/>
          <p:nvPr/>
        </p:nvPicPr>
        <p:blipFill>
          <a:blip r:embed="rId3">
            <a:alphaModFix/>
          </a:blip>
          <a:stretch>
            <a:fillRect/>
          </a:stretch>
        </p:blipFill>
        <p:spPr>
          <a:xfrm>
            <a:off x="4633575" y="1627149"/>
            <a:ext cx="4198724" cy="3039374"/>
          </a:xfrm>
          <a:prstGeom prst="rect">
            <a:avLst/>
          </a:prstGeom>
          <a:noFill/>
          <a:ln>
            <a:noFill/>
          </a:ln>
        </p:spPr>
      </p:pic>
      <p:pic>
        <p:nvPicPr>
          <p:cNvPr id="194" name="Google Shape;194;p31"/>
          <p:cNvPicPr preferRelativeResize="0"/>
          <p:nvPr/>
        </p:nvPicPr>
        <p:blipFill>
          <a:blip r:embed="rId4">
            <a:alphaModFix/>
          </a:blip>
          <a:stretch>
            <a:fillRect/>
          </a:stretch>
        </p:blipFill>
        <p:spPr>
          <a:xfrm>
            <a:off x="238124" y="1627150"/>
            <a:ext cx="4088800" cy="3210118"/>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 name="Shape 62"/>
        <p:cNvGrpSpPr/>
        <p:nvPr/>
      </p:nvGrpSpPr>
      <p:grpSpPr>
        <a:xfrm>
          <a:off x="0" y="0"/>
          <a:ext cx="0" cy="0"/>
          <a:chOff x="0" y="0"/>
          <a:chExt cx="0" cy="0"/>
        </a:xfrm>
      </p:grpSpPr>
      <p:sp>
        <p:nvSpPr>
          <p:cNvPr id="63" name="Google Shape;63;p1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n" sz="2220">
                <a:solidFill>
                  <a:schemeClr val="accent1"/>
                </a:solidFill>
              </a:rPr>
              <a:t>Table of Contents:</a:t>
            </a:r>
            <a:endParaRPr sz="2220">
              <a:solidFill>
                <a:schemeClr val="accent1"/>
              </a:solidFill>
            </a:endParaRPr>
          </a:p>
        </p:txBody>
      </p:sp>
      <p:sp>
        <p:nvSpPr>
          <p:cNvPr id="64" name="Google Shape;64;p1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17500" lvl="0" marL="698500" rtl="0" algn="l">
              <a:spcBef>
                <a:spcPts val="0"/>
              </a:spcBef>
              <a:spcAft>
                <a:spcPts val="0"/>
              </a:spcAft>
              <a:buClr>
                <a:schemeClr val="dk1"/>
              </a:buClr>
              <a:buSzPts val="1400"/>
              <a:buFont typeface="Arial"/>
              <a:buAutoNum type="arabicPeriod"/>
            </a:pPr>
            <a:r>
              <a:rPr b="1" lang="en" sz="1400">
                <a:solidFill>
                  <a:schemeClr val="dk1"/>
                </a:solidFill>
              </a:rPr>
              <a:t>Problem Statement &amp; Objective</a:t>
            </a:r>
            <a:endParaRPr b="1" sz="1400">
              <a:solidFill>
                <a:schemeClr val="dk1"/>
              </a:solidFill>
            </a:endParaRPr>
          </a:p>
          <a:p>
            <a:pPr indent="-317500" lvl="0" marL="698500" rtl="0" algn="l">
              <a:spcBef>
                <a:spcPts val="0"/>
              </a:spcBef>
              <a:spcAft>
                <a:spcPts val="0"/>
              </a:spcAft>
              <a:buClr>
                <a:schemeClr val="dk1"/>
              </a:buClr>
              <a:buSzPts val="1400"/>
              <a:buFont typeface="Arial"/>
              <a:buAutoNum type="arabicPeriod"/>
            </a:pPr>
            <a:r>
              <a:rPr b="1" lang="en" sz="1400">
                <a:solidFill>
                  <a:schemeClr val="dk1"/>
                </a:solidFill>
              </a:rPr>
              <a:t>Data</a:t>
            </a:r>
            <a:endParaRPr b="1" sz="1400">
              <a:solidFill>
                <a:schemeClr val="dk1"/>
              </a:solidFill>
            </a:endParaRPr>
          </a:p>
          <a:p>
            <a:pPr indent="-317500" lvl="0" marL="698500" rtl="0" algn="l">
              <a:spcBef>
                <a:spcPts val="0"/>
              </a:spcBef>
              <a:spcAft>
                <a:spcPts val="0"/>
              </a:spcAft>
              <a:buClr>
                <a:schemeClr val="dk1"/>
              </a:buClr>
              <a:buSzPts val="1400"/>
              <a:buFont typeface="Arial"/>
              <a:buAutoNum type="arabicPeriod"/>
            </a:pPr>
            <a:r>
              <a:rPr b="1" lang="en" sz="1400">
                <a:solidFill>
                  <a:schemeClr val="dk1"/>
                </a:solidFill>
              </a:rPr>
              <a:t>Data Pre-Processing/ETL</a:t>
            </a:r>
            <a:endParaRPr b="1" sz="1400">
              <a:solidFill>
                <a:schemeClr val="dk1"/>
              </a:solidFill>
            </a:endParaRPr>
          </a:p>
          <a:p>
            <a:pPr indent="-317500" lvl="0" marL="698500" rtl="0" algn="l">
              <a:spcBef>
                <a:spcPts val="0"/>
              </a:spcBef>
              <a:spcAft>
                <a:spcPts val="0"/>
              </a:spcAft>
              <a:buClr>
                <a:schemeClr val="dk1"/>
              </a:buClr>
              <a:buSzPts val="1400"/>
              <a:buFont typeface="Arial"/>
              <a:buAutoNum type="arabicPeriod"/>
            </a:pPr>
            <a:r>
              <a:rPr b="1" lang="en" sz="1400">
                <a:solidFill>
                  <a:schemeClr val="dk1"/>
                </a:solidFill>
              </a:rPr>
              <a:t>Solution</a:t>
            </a:r>
            <a:endParaRPr b="1" sz="1400">
              <a:solidFill>
                <a:schemeClr val="dk1"/>
              </a:solidFill>
            </a:endParaRPr>
          </a:p>
          <a:p>
            <a:pPr indent="-317500" lvl="0" marL="698500" rtl="0" algn="l">
              <a:spcBef>
                <a:spcPts val="0"/>
              </a:spcBef>
              <a:spcAft>
                <a:spcPts val="0"/>
              </a:spcAft>
              <a:buClr>
                <a:schemeClr val="dk1"/>
              </a:buClr>
              <a:buSzPts val="1400"/>
              <a:buFont typeface="Arial"/>
              <a:buAutoNum type="arabicPeriod"/>
            </a:pPr>
            <a:r>
              <a:rPr b="1" lang="en" sz="1400">
                <a:solidFill>
                  <a:schemeClr val="dk1"/>
                </a:solidFill>
              </a:rPr>
              <a:t>Metrics to track performance of solution</a:t>
            </a:r>
            <a:endParaRPr b="1" sz="1400">
              <a:solidFill>
                <a:schemeClr val="dk1"/>
              </a:solidFill>
            </a:endParaRPr>
          </a:p>
          <a:p>
            <a:pPr indent="-317500" lvl="0" marL="698500" rtl="0" algn="l">
              <a:spcBef>
                <a:spcPts val="0"/>
              </a:spcBef>
              <a:spcAft>
                <a:spcPts val="0"/>
              </a:spcAft>
              <a:buClr>
                <a:schemeClr val="dk1"/>
              </a:buClr>
              <a:buSzPts val="1400"/>
              <a:buFont typeface="Arial"/>
              <a:buAutoNum type="arabicPeriod"/>
            </a:pPr>
            <a:r>
              <a:rPr b="1" lang="en" sz="1400">
                <a:solidFill>
                  <a:schemeClr val="dk1"/>
                </a:solidFill>
              </a:rPr>
              <a:t>Scaling up and scaling out strategies</a:t>
            </a:r>
            <a:endParaRPr b="1" sz="1400">
              <a:solidFill>
                <a:schemeClr val="dk1"/>
              </a:solidFill>
            </a:endParaRPr>
          </a:p>
          <a:p>
            <a:pPr indent="-317500" lvl="0" marL="698500" rtl="0" algn="l">
              <a:spcBef>
                <a:spcPts val="0"/>
              </a:spcBef>
              <a:spcAft>
                <a:spcPts val="0"/>
              </a:spcAft>
              <a:buClr>
                <a:schemeClr val="dk1"/>
              </a:buClr>
              <a:buSzPts val="1400"/>
              <a:buFont typeface="Lato"/>
              <a:buAutoNum type="arabicPeriod"/>
            </a:pPr>
            <a:r>
              <a:rPr b="1" lang="en" sz="1400">
                <a:solidFill>
                  <a:schemeClr val="dk1"/>
                </a:solidFill>
              </a:rPr>
              <a:t> Conclusion</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32"/>
          <p:cNvSpPr txBox="1"/>
          <p:nvPr>
            <p:ph type="title"/>
          </p:nvPr>
        </p:nvSpPr>
        <p:spPr>
          <a:xfrm>
            <a:off x="623400" y="2977625"/>
            <a:ext cx="8520600" cy="5727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1200"/>
              </a:spcAft>
              <a:buClr>
                <a:schemeClr val="dk1"/>
              </a:buClr>
              <a:buSzPts val="1100"/>
              <a:buFont typeface="Arial"/>
              <a:buNone/>
            </a:pPr>
            <a:r>
              <a:rPr b="1" lang="en" sz="1800">
                <a:solidFill>
                  <a:schemeClr val="accent1"/>
                </a:solidFill>
              </a:rPr>
              <a:t>                                                            </a:t>
            </a:r>
            <a:endParaRPr>
              <a:solidFill>
                <a:schemeClr val="accent1"/>
              </a:solidFill>
            </a:endParaRPr>
          </a:p>
        </p:txBody>
      </p:sp>
      <p:sp>
        <p:nvSpPr>
          <p:cNvPr id="200" name="Google Shape;200;p32"/>
          <p:cNvSpPr txBox="1"/>
          <p:nvPr>
            <p:ph idx="1" type="body"/>
          </p:nvPr>
        </p:nvSpPr>
        <p:spPr>
          <a:xfrm>
            <a:off x="146225" y="374900"/>
            <a:ext cx="8520600" cy="572700"/>
          </a:xfrm>
          <a:prstGeom prst="rect">
            <a:avLst/>
          </a:prstGeom>
        </p:spPr>
        <p:txBody>
          <a:bodyPr anchorCtr="0" anchor="t" bIns="91425" lIns="91425" spcFirstLastPara="1" rIns="91425" wrap="square" tIns="91425">
            <a:normAutofit fontScale="25000" lnSpcReduction="20000"/>
          </a:bodyPr>
          <a:lstStyle/>
          <a:p>
            <a:pPr indent="0" lvl="0" marL="0" rtl="0" algn="l">
              <a:spcBef>
                <a:spcPts val="0"/>
              </a:spcBef>
              <a:spcAft>
                <a:spcPts val="0"/>
              </a:spcAft>
              <a:buNone/>
            </a:pPr>
            <a:r>
              <a:rPr b="1" lang="en" sz="7200">
                <a:solidFill>
                  <a:schemeClr val="accent1"/>
                </a:solidFill>
              </a:rPr>
              <a:t>1 Master 4 Workers-Random Forest</a:t>
            </a:r>
            <a:endParaRPr b="1" sz="7200">
              <a:solidFill>
                <a:schemeClr val="accent1"/>
              </a:solidFill>
            </a:endParaRPr>
          </a:p>
          <a:p>
            <a:pPr indent="0" lvl="0" marL="0" rtl="0" algn="l">
              <a:spcBef>
                <a:spcPts val="1200"/>
              </a:spcBef>
              <a:spcAft>
                <a:spcPts val="0"/>
              </a:spcAft>
              <a:buNone/>
            </a:pPr>
            <a:r>
              <a:t/>
            </a:r>
            <a:endParaRPr sz="1500">
              <a:solidFill>
                <a:schemeClr val="dk1"/>
              </a:solidFill>
            </a:endParaRPr>
          </a:p>
          <a:p>
            <a:pPr indent="0" lvl="0" marL="0" rtl="0" algn="l">
              <a:spcBef>
                <a:spcPts val="1200"/>
              </a:spcBef>
              <a:spcAft>
                <a:spcPts val="0"/>
              </a:spcAft>
              <a:buClr>
                <a:schemeClr val="dk1"/>
              </a:buClr>
              <a:buSzPct val="73333"/>
              <a:buFont typeface="Arial"/>
              <a:buNone/>
            </a:pPr>
            <a:r>
              <a:t/>
            </a:r>
            <a:endParaRPr sz="1500">
              <a:solidFill>
                <a:schemeClr val="dk1"/>
              </a:solidFill>
            </a:endParaRPr>
          </a:p>
          <a:p>
            <a:pPr indent="0" lvl="0" marL="0" rtl="0" algn="l">
              <a:spcBef>
                <a:spcPts val="1200"/>
              </a:spcBef>
              <a:spcAft>
                <a:spcPts val="1200"/>
              </a:spcAft>
              <a:buNone/>
            </a:pPr>
            <a:r>
              <a:t/>
            </a:r>
            <a:endParaRPr/>
          </a:p>
        </p:txBody>
      </p:sp>
      <p:sp>
        <p:nvSpPr>
          <p:cNvPr id="201" name="Google Shape;201;p32"/>
          <p:cNvSpPr txBox="1"/>
          <p:nvPr/>
        </p:nvSpPr>
        <p:spPr>
          <a:xfrm>
            <a:off x="423575" y="947588"/>
            <a:ext cx="2449200" cy="30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rPr>
              <a:t>Scaling</a:t>
            </a:r>
            <a:r>
              <a:rPr lang="en" sz="1800">
                <a:solidFill>
                  <a:schemeClr val="dk1"/>
                </a:solidFill>
              </a:rPr>
              <a:t> out:</a:t>
            </a:r>
            <a:endParaRPr sz="1800">
              <a:solidFill>
                <a:schemeClr val="dk1"/>
              </a:solidFill>
            </a:endParaRPr>
          </a:p>
        </p:txBody>
      </p:sp>
      <p:sp>
        <p:nvSpPr>
          <p:cNvPr id="202" name="Google Shape;202;p32"/>
          <p:cNvSpPr txBox="1"/>
          <p:nvPr/>
        </p:nvSpPr>
        <p:spPr>
          <a:xfrm>
            <a:off x="4881850" y="968588"/>
            <a:ext cx="1545600" cy="26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rPr>
              <a:t>Scaling up:</a:t>
            </a:r>
            <a:endParaRPr sz="1800">
              <a:solidFill>
                <a:schemeClr val="dk1"/>
              </a:solidFill>
            </a:endParaRPr>
          </a:p>
        </p:txBody>
      </p:sp>
      <p:pic>
        <p:nvPicPr>
          <p:cNvPr id="203" name="Google Shape;203;p32"/>
          <p:cNvPicPr preferRelativeResize="0"/>
          <p:nvPr/>
        </p:nvPicPr>
        <p:blipFill>
          <a:blip r:embed="rId3">
            <a:alphaModFix/>
          </a:blip>
          <a:stretch>
            <a:fillRect/>
          </a:stretch>
        </p:blipFill>
        <p:spPr>
          <a:xfrm>
            <a:off x="4572011" y="1552950"/>
            <a:ext cx="4286275" cy="3186251"/>
          </a:xfrm>
          <a:prstGeom prst="rect">
            <a:avLst/>
          </a:prstGeom>
          <a:noFill/>
          <a:ln>
            <a:noFill/>
          </a:ln>
        </p:spPr>
      </p:pic>
      <p:pic>
        <p:nvPicPr>
          <p:cNvPr id="204" name="Google Shape;204;p32"/>
          <p:cNvPicPr preferRelativeResize="0"/>
          <p:nvPr/>
        </p:nvPicPr>
        <p:blipFill>
          <a:blip r:embed="rId4">
            <a:alphaModFix/>
          </a:blip>
          <a:stretch>
            <a:fillRect/>
          </a:stretch>
        </p:blipFill>
        <p:spPr>
          <a:xfrm>
            <a:off x="308150" y="1592950"/>
            <a:ext cx="3974198" cy="31062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33"/>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lnSpc>
                <a:spcPct val="115000"/>
              </a:lnSpc>
              <a:spcBef>
                <a:spcPts val="1200"/>
              </a:spcBef>
              <a:spcAft>
                <a:spcPts val="1200"/>
              </a:spcAft>
              <a:buClr>
                <a:schemeClr val="dk1"/>
              </a:buClr>
              <a:buSzPts val="1100"/>
              <a:buFont typeface="Arial"/>
              <a:buNone/>
            </a:pPr>
            <a:r>
              <a:rPr b="1" lang="en" sz="2200">
                <a:solidFill>
                  <a:schemeClr val="accent1"/>
                </a:solidFill>
              </a:rPr>
              <a:t>Conclusion</a:t>
            </a:r>
            <a:endParaRPr sz="3900">
              <a:solidFill>
                <a:schemeClr val="accent1"/>
              </a:solidFill>
            </a:endParaRPr>
          </a:p>
        </p:txBody>
      </p:sp>
      <p:sp>
        <p:nvSpPr>
          <p:cNvPr id="210" name="Google Shape;210;p33"/>
          <p:cNvSpPr txBox="1"/>
          <p:nvPr>
            <p:ph idx="1" type="body"/>
          </p:nvPr>
        </p:nvSpPr>
        <p:spPr>
          <a:xfrm>
            <a:off x="311700" y="1152475"/>
            <a:ext cx="4712700" cy="3819600"/>
          </a:xfrm>
          <a:prstGeom prst="rect">
            <a:avLst/>
          </a:prstGeom>
        </p:spPr>
        <p:txBody>
          <a:bodyPr anchorCtr="0" anchor="t" bIns="91425" lIns="91425" spcFirstLastPara="1" rIns="91425" wrap="square" tIns="91425">
            <a:normAutofit/>
          </a:bodyPr>
          <a:lstStyle/>
          <a:p>
            <a:pPr indent="0" lvl="0" marL="0" rtl="0" algn="l">
              <a:spcBef>
                <a:spcPts val="1400"/>
              </a:spcBef>
              <a:spcAft>
                <a:spcPts val="0"/>
              </a:spcAft>
              <a:buNone/>
            </a:pPr>
            <a:r>
              <a:rPr b="1" lang="en" sz="1250">
                <a:solidFill>
                  <a:schemeClr val="dk1"/>
                </a:solidFill>
              </a:rPr>
              <a:t>Computation Time vs. Data Size( Random Forest only)</a:t>
            </a:r>
            <a:endParaRPr b="1" sz="1250">
              <a:solidFill>
                <a:schemeClr val="dk1"/>
              </a:solidFill>
            </a:endParaRPr>
          </a:p>
          <a:p>
            <a:pPr indent="0" lvl="0" marL="0" rtl="0" algn="l">
              <a:spcBef>
                <a:spcPts val="1200"/>
              </a:spcBef>
              <a:spcAft>
                <a:spcPts val="0"/>
              </a:spcAft>
              <a:buNone/>
            </a:pPr>
            <a:r>
              <a:rPr lang="en" sz="1250">
                <a:solidFill>
                  <a:schemeClr val="dk1"/>
                </a:solidFill>
              </a:rPr>
              <a:t>Increasing the number of workers (2, 3, and 4 workers) consistently reduces computation time, with 4 workers being the most efficient.</a:t>
            </a:r>
            <a:endParaRPr sz="1250">
              <a:solidFill>
                <a:schemeClr val="dk1"/>
              </a:solidFill>
            </a:endParaRPr>
          </a:p>
          <a:p>
            <a:pPr indent="0" lvl="0" marL="0" rtl="0" algn="l">
              <a:spcBef>
                <a:spcPts val="1200"/>
              </a:spcBef>
              <a:spcAft>
                <a:spcPts val="0"/>
              </a:spcAft>
              <a:buNone/>
            </a:pPr>
            <a:r>
              <a:rPr lang="en" sz="1250">
                <a:solidFill>
                  <a:schemeClr val="dk1"/>
                </a:solidFill>
              </a:rPr>
              <a:t>Computation time grows with data size across all configurations, but the slope becomes less steep as more workers are added, demonstrating the efficiency of distributed computing.</a:t>
            </a:r>
            <a:endParaRPr sz="1250">
              <a:solidFill>
                <a:schemeClr val="dk1"/>
              </a:solidFill>
            </a:endParaRPr>
          </a:p>
          <a:p>
            <a:pPr indent="0" lvl="0" marL="0" rtl="0" algn="l">
              <a:spcBef>
                <a:spcPts val="1200"/>
              </a:spcBef>
              <a:spcAft>
                <a:spcPts val="0"/>
              </a:spcAft>
              <a:buNone/>
            </a:pPr>
            <a:r>
              <a:rPr lang="en" sz="1250">
                <a:solidFill>
                  <a:schemeClr val="dk1"/>
                </a:solidFill>
              </a:rPr>
              <a:t>The graph to the right indicates this and it only considers Random Forest. </a:t>
            </a:r>
            <a:endParaRPr sz="1250">
              <a:solidFill>
                <a:schemeClr val="dk1"/>
              </a:solidFill>
            </a:endParaRPr>
          </a:p>
          <a:p>
            <a:pPr indent="0" lvl="0" marL="0" rtl="0" algn="l">
              <a:spcBef>
                <a:spcPts val="1200"/>
              </a:spcBef>
              <a:spcAft>
                <a:spcPts val="1200"/>
              </a:spcAft>
              <a:buNone/>
            </a:pPr>
            <a:r>
              <a:t/>
            </a:r>
            <a:endParaRPr b="1" sz="1250">
              <a:solidFill>
                <a:schemeClr val="dk1"/>
              </a:solidFill>
            </a:endParaRPr>
          </a:p>
        </p:txBody>
      </p:sp>
      <p:pic>
        <p:nvPicPr>
          <p:cNvPr id="211" name="Google Shape;211;p33"/>
          <p:cNvPicPr preferRelativeResize="0"/>
          <p:nvPr/>
        </p:nvPicPr>
        <p:blipFill>
          <a:blip r:embed="rId3">
            <a:alphaModFix/>
          </a:blip>
          <a:stretch>
            <a:fillRect/>
          </a:stretch>
        </p:blipFill>
        <p:spPr>
          <a:xfrm>
            <a:off x="4964675" y="1355975"/>
            <a:ext cx="4035451" cy="341259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FC5E8"/>
        </a:solidFill>
      </p:bgPr>
    </p:bg>
    <p:spTree>
      <p:nvGrpSpPr>
        <p:cNvPr id="215" name="Shape 215"/>
        <p:cNvGrpSpPr/>
        <p:nvPr/>
      </p:nvGrpSpPr>
      <p:grpSpPr>
        <a:xfrm>
          <a:off x="0" y="0"/>
          <a:ext cx="0" cy="0"/>
          <a:chOff x="0" y="0"/>
          <a:chExt cx="0" cy="0"/>
        </a:xfrm>
      </p:grpSpPr>
      <p:sp>
        <p:nvSpPr>
          <p:cNvPr id="216" name="Google Shape;216;p34"/>
          <p:cNvSpPr txBox="1"/>
          <p:nvPr>
            <p:ph idx="1" type="body"/>
          </p:nvPr>
        </p:nvSpPr>
        <p:spPr>
          <a:xfrm>
            <a:off x="2302300" y="1894700"/>
            <a:ext cx="6380100" cy="2078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b="1" i="1" lang="en" sz="4500">
                <a:solidFill>
                  <a:schemeClr val="dk1"/>
                </a:solidFill>
              </a:rPr>
              <a:t>THANK YOU!</a:t>
            </a:r>
            <a:endParaRPr b="1" i="1" sz="4500">
              <a:solidFill>
                <a:schemeClr val="accent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 name="Shape 68"/>
        <p:cNvGrpSpPr/>
        <p:nvPr/>
      </p:nvGrpSpPr>
      <p:grpSpPr>
        <a:xfrm>
          <a:off x="0" y="0"/>
          <a:ext cx="0" cy="0"/>
          <a:chOff x="0" y="0"/>
          <a:chExt cx="0" cy="0"/>
        </a:xfrm>
      </p:grpSpPr>
      <p:sp>
        <p:nvSpPr>
          <p:cNvPr id="69" name="Google Shape;69;p15"/>
          <p:cNvSpPr txBox="1"/>
          <p:nvPr>
            <p:ph type="title"/>
          </p:nvPr>
        </p:nvSpPr>
        <p:spPr>
          <a:xfrm>
            <a:off x="311700" y="445025"/>
            <a:ext cx="8520600" cy="5727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p>
            <a:pPr indent="0" lvl="0" marL="0" rtl="0" algn="l">
              <a:spcBef>
                <a:spcPts val="0"/>
              </a:spcBef>
              <a:spcAft>
                <a:spcPts val="0"/>
              </a:spcAft>
              <a:buSzPts val="990"/>
              <a:buNone/>
            </a:pPr>
            <a:r>
              <a:rPr b="1" lang="en" sz="2220">
                <a:solidFill>
                  <a:schemeClr val="accent1"/>
                </a:solidFill>
              </a:rPr>
              <a:t>Problem Statement &amp; Objective</a:t>
            </a:r>
            <a:endParaRPr b="1" sz="2220">
              <a:solidFill>
                <a:schemeClr val="accent1"/>
              </a:solidFill>
            </a:endParaRPr>
          </a:p>
        </p:txBody>
      </p:sp>
      <p:sp>
        <p:nvSpPr>
          <p:cNvPr id="70" name="Google Shape;70;p15"/>
          <p:cNvSpPr txBox="1"/>
          <p:nvPr>
            <p:ph idx="1" type="body"/>
          </p:nvPr>
        </p:nvSpPr>
        <p:spPr>
          <a:xfrm>
            <a:off x="311700" y="1152475"/>
            <a:ext cx="8520600" cy="3749100"/>
          </a:xfrm>
          <a:prstGeom prst="rect">
            <a:avLst/>
          </a:prstGeom>
          <a:ln>
            <a:noFill/>
          </a:ln>
        </p:spPr>
        <p:txBody>
          <a:bodyPr anchorCtr="0" anchor="t" bIns="91425" lIns="91425" spcFirstLastPara="1" rIns="91425" wrap="square" tIns="91425">
            <a:normAutofit fontScale="77500" lnSpcReduction="20000"/>
          </a:bodyPr>
          <a:lstStyle/>
          <a:p>
            <a:pPr indent="0" lvl="0" marL="0" rtl="0" algn="ctr">
              <a:spcBef>
                <a:spcPts val="0"/>
              </a:spcBef>
              <a:spcAft>
                <a:spcPts val="0"/>
              </a:spcAft>
              <a:buNone/>
            </a:pPr>
            <a:r>
              <a:rPr b="1" lang="en" sz="2050">
                <a:solidFill>
                  <a:schemeClr val="dk1"/>
                </a:solidFill>
              </a:rPr>
              <a:t>Problem Statement</a:t>
            </a:r>
            <a:endParaRPr b="1" sz="2050">
              <a:solidFill>
                <a:schemeClr val="dk1"/>
              </a:solidFill>
            </a:endParaRPr>
          </a:p>
          <a:p>
            <a:pPr indent="0" lvl="0" marL="0" rtl="0" algn="ctr">
              <a:spcBef>
                <a:spcPts val="1200"/>
              </a:spcBef>
              <a:spcAft>
                <a:spcPts val="0"/>
              </a:spcAft>
              <a:buNone/>
            </a:pPr>
            <a:r>
              <a:rPr lang="en">
                <a:solidFill>
                  <a:schemeClr val="dk1"/>
                </a:solidFill>
              </a:rPr>
              <a:t>In a rapidly changing job market, salaries vary significantly based on factors like experience, job responsibilities, company, and location. This variability makes it difficult for employers to plan payroll accurately and for job-seekers to gauge fair compensation, resulting in challenges for effective salary benchmarking and budgeting.</a:t>
            </a:r>
            <a:endParaRPr>
              <a:solidFill>
                <a:schemeClr val="dk1"/>
              </a:solidFill>
            </a:endParaRPr>
          </a:p>
          <a:p>
            <a:pPr indent="0" lvl="0" marL="0" rtl="0" algn="ctr">
              <a:spcBef>
                <a:spcPts val="1200"/>
              </a:spcBef>
              <a:spcAft>
                <a:spcPts val="0"/>
              </a:spcAft>
              <a:buNone/>
            </a:pPr>
            <a:r>
              <a:t/>
            </a:r>
            <a:endParaRPr/>
          </a:p>
          <a:p>
            <a:pPr indent="0" lvl="0" marL="0" rtl="0" algn="ctr">
              <a:spcBef>
                <a:spcPts val="1200"/>
              </a:spcBef>
              <a:spcAft>
                <a:spcPts val="0"/>
              </a:spcAft>
              <a:buNone/>
            </a:pPr>
            <a:r>
              <a:rPr b="1" lang="en" sz="2050">
                <a:solidFill>
                  <a:schemeClr val="dk1"/>
                </a:solidFill>
              </a:rPr>
              <a:t>Objective</a:t>
            </a:r>
            <a:endParaRPr>
              <a:solidFill>
                <a:schemeClr val="dk1"/>
              </a:solidFill>
            </a:endParaRPr>
          </a:p>
          <a:p>
            <a:pPr indent="0" lvl="0" marL="0" rtl="0" algn="ctr">
              <a:spcBef>
                <a:spcPts val="1200"/>
              </a:spcBef>
              <a:spcAft>
                <a:spcPts val="0"/>
              </a:spcAft>
              <a:buClr>
                <a:schemeClr val="dk1"/>
              </a:buClr>
              <a:buSzPct val="61111"/>
              <a:buFont typeface="Arial"/>
              <a:buNone/>
            </a:pPr>
            <a:r>
              <a:rPr lang="en">
                <a:solidFill>
                  <a:schemeClr val="dk1"/>
                </a:solidFill>
              </a:rPr>
              <a:t>This project aims to create a predictive model to estimate salaries for agency employees using historical payroll data. By analyzing factors such as employment status (active, on leave, or ceased), job title, work location, and hours worked, the model will forecast salaries to help with payroll planning and budgeting. The insights from this model will highlight key factors that influence pay, helping to improve payroll management and identify trends in compensation across different job roles and boroughs.</a:t>
            </a:r>
            <a:endParaRPr>
              <a:solidFill>
                <a:schemeClr val="dk1"/>
              </a:solidFill>
            </a:endParaRPr>
          </a:p>
          <a:p>
            <a:pPr indent="0" lvl="0" marL="0" rtl="0" algn="ctr">
              <a:spcBef>
                <a:spcPts val="0"/>
              </a:spcBef>
              <a:spcAft>
                <a:spcPts val="1200"/>
              </a:spcAft>
              <a:buNone/>
            </a:pPr>
            <a:r>
              <a:t/>
            </a:r>
            <a:endParaRPr>
              <a:solidFill>
                <a:schemeClr val="dk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 name="Shape 74"/>
        <p:cNvGrpSpPr/>
        <p:nvPr/>
      </p:nvGrpSpPr>
      <p:grpSpPr>
        <a:xfrm>
          <a:off x="0" y="0"/>
          <a:ext cx="0" cy="0"/>
          <a:chOff x="0" y="0"/>
          <a:chExt cx="0" cy="0"/>
        </a:xfrm>
      </p:grpSpPr>
      <p:sp>
        <p:nvSpPr>
          <p:cNvPr id="75" name="Google Shape;75;p16"/>
          <p:cNvSpPr txBox="1"/>
          <p:nvPr>
            <p:ph type="title"/>
          </p:nvPr>
        </p:nvSpPr>
        <p:spPr>
          <a:xfrm>
            <a:off x="277075" y="445025"/>
            <a:ext cx="8520600" cy="5727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p>
            <a:pPr indent="0" lvl="0" marL="0" rtl="0" algn="l">
              <a:spcBef>
                <a:spcPts val="0"/>
              </a:spcBef>
              <a:spcAft>
                <a:spcPts val="0"/>
              </a:spcAft>
              <a:buSzPts val="990"/>
              <a:buNone/>
            </a:pPr>
            <a:r>
              <a:rPr b="1" lang="en" sz="2220">
                <a:solidFill>
                  <a:schemeClr val="accent1"/>
                </a:solidFill>
              </a:rPr>
              <a:t>Data and Structure</a:t>
            </a:r>
            <a:endParaRPr b="1" sz="2220">
              <a:solidFill>
                <a:schemeClr val="accent1"/>
              </a:solidFill>
            </a:endParaRPr>
          </a:p>
        </p:txBody>
      </p:sp>
      <p:sp>
        <p:nvSpPr>
          <p:cNvPr id="76" name="Google Shape;76;p16"/>
          <p:cNvSpPr txBox="1"/>
          <p:nvPr>
            <p:ph idx="1" type="body"/>
          </p:nvPr>
        </p:nvSpPr>
        <p:spPr>
          <a:xfrm>
            <a:off x="277075" y="1017725"/>
            <a:ext cx="8702700" cy="399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000000"/>
                </a:solidFill>
              </a:rPr>
              <a:t>Data gathered from NYC OpenData Citywide Payroll Data (Fiscal Year). Contains 6.22 million rows.</a:t>
            </a:r>
            <a:endParaRPr sz="1200">
              <a:solidFill>
                <a:srgbClr val="000000"/>
              </a:solidFill>
            </a:endParaRPr>
          </a:p>
          <a:p>
            <a:pPr indent="0" lvl="0" marL="0" rtl="0" algn="l">
              <a:spcBef>
                <a:spcPts val="0"/>
              </a:spcBef>
              <a:spcAft>
                <a:spcPts val="0"/>
              </a:spcAft>
              <a:buNone/>
            </a:pPr>
            <a:r>
              <a:t/>
            </a:r>
            <a:endParaRPr b="1" sz="1100">
              <a:solidFill>
                <a:srgbClr val="000000"/>
              </a:solidFill>
            </a:endParaRPr>
          </a:p>
          <a:p>
            <a:pPr indent="0" lvl="0" marL="0" rtl="0" algn="l">
              <a:spcBef>
                <a:spcPts val="0"/>
              </a:spcBef>
              <a:spcAft>
                <a:spcPts val="0"/>
              </a:spcAft>
              <a:buNone/>
            </a:pPr>
            <a:r>
              <a:rPr b="1" lang="en" sz="1100">
                <a:solidFill>
                  <a:srgbClr val="000000"/>
                </a:solidFill>
              </a:rPr>
              <a:t>Fiscal Year </a:t>
            </a:r>
            <a:r>
              <a:rPr lang="en" sz="1100">
                <a:solidFill>
                  <a:srgbClr val="000000"/>
                </a:solidFill>
              </a:rPr>
              <a:t>			Fiscal Year</a:t>
            </a:r>
            <a:endParaRPr sz="1100">
              <a:solidFill>
                <a:srgbClr val="000000"/>
              </a:solidFill>
            </a:endParaRPr>
          </a:p>
          <a:p>
            <a:pPr indent="0" lvl="0" marL="0" rtl="0" algn="l">
              <a:spcBef>
                <a:spcPts val="0"/>
              </a:spcBef>
              <a:spcAft>
                <a:spcPts val="0"/>
              </a:spcAft>
              <a:buNone/>
            </a:pPr>
            <a:r>
              <a:rPr b="1" lang="en" sz="1100">
                <a:solidFill>
                  <a:srgbClr val="000000"/>
                </a:solidFill>
              </a:rPr>
              <a:t>Payroll Number</a:t>
            </a:r>
            <a:r>
              <a:rPr lang="en" sz="1100">
                <a:solidFill>
                  <a:srgbClr val="000000"/>
                </a:solidFill>
              </a:rPr>
              <a:t> 		Payroll Number </a:t>
            </a:r>
            <a:endParaRPr sz="1100">
              <a:solidFill>
                <a:srgbClr val="000000"/>
              </a:solidFill>
            </a:endParaRPr>
          </a:p>
          <a:p>
            <a:pPr indent="0" lvl="0" marL="0" rtl="0" algn="l">
              <a:spcBef>
                <a:spcPts val="0"/>
              </a:spcBef>
              <a:spcAft>
                <a:spcPts val="0"/>
              </a:spcAft>
              <a:buNone/>
            </a:pPr>
            <a:r>
              <a:rPr b="1" lang="en" sz="1100">
                <a:solidFill>
                  <a:srgbClr val="000000"/>
                </a:solidFill>
              </a:rPr>
              <a:t>Agency Name</a:t>
            </a:r>
            <a:r>
              <a:rPr lang="en" sz="1100">
                <a:solidFill>
                  <a:srgbClr val="000000"/>
                </a:solidFill>
              </a:rPr>
              <a:t> 		The Payroll agency that the employee works for </a:t>
            </a:r>
            <a:endParaRPr sz="1100">
              <a:solidFill>
                <a:srgbClr val="000000"/>
              </a:solidFill>
            </a:endParaRPr>
          </a:p>
          <a:p>
            <a:pPr indent="0" lvl="0" marL="0" rtl="0" algn="l">
              <a:spcBef>
                <a:spcPts val="0"/>
              </a:spcBef>
              <a:spcAft>
                <a:spcPts val="0"/>
              </a:spcAft>
              <a:buNone/>
            </a:pPr>
            <a:r>
              <a:rPr b="1" lang="en" sz="1100">
                <a:solidFill>
                  <a:srgbClr val="000000"/>
                </a:solidFill>
              </a:rPr>
              <a:t>Last Name </a:t>
            </a:r>
            <a:r>
              <a:rPr lang="en" sz="1100">
                <a:solidFill>
                  <a:srgbClr val="000000"/>
                </a:solidFill>
              </a:rPr>
              <a:t>			Last name of employee</a:t>
            </a:r>
            <a:endParaRPr sz="1100">
              <a:solidFill>
                <a:srgbClr val="000000"/>
              </a:solidFill>
            </a:endParaRPr>
          </a:p>
          <a:p>
            <a:pPr indent="0" lvl="0" marL="0" rtl="0" algn="l">
              <a:spcBef>
                <a:spcPts val="0"/>
              </a:spcBef>
              <a:spcAft>
                <a:spcPts val="0"/>
              </a:spcAft>
              <a:buNone/>
            </a:pPr>
            <a:r>
              <a:rPr b="1" lang="en" sz="1100">
                <a:solidFill>
                  <a:srgbClr val="000000"/>
                </a:solidFill>
              </a:rPr>
              <a:t>First Name </a:t>
            </a:r>
            <a:r>
              <a:rPr lang="en" sz="1100">
                <a:solidFill>
                  <a:srgbClr val="000000"/>
                </a:solidFill>
              </a:rPr>
              <a:t>			First name of employee</a:t>
            </a:r>
            <a:endParaRPr sz="1100">
              <a:solidFill>
                <a:srgbClr val="000000"/>
              </a:solidFill>
            </a:endParaRPr>
          </a:p>
          <a:p>
            <a:pPr indent="0" lvl="0" marL="0" rtl="0" algn="l">
              <a:spcBef>
                <a:spcPts val="0"/>
              </a:spcBef>
              <a:spcAft>
                <a:spcPts val="0"/>
              </a:spcAft>
              <a:buNone/>
            </a:pPr>
            <a:r>
              <a:rPr b="1" lang="en" sz="1100">
                <a:solidFill>
                  <a:srgbClr val="000000"/>
                </a:solidFill>
              </a:rPr>
              <a:t>Mid Init	</a:t>
            </a:r>
            <a:r>
              <a:rPr lang="en" sz="1100">
                <a:solidFill>
                  <a:srgbClr val="000000"/>
                </a:solidFill>
              </a:rPr>
              <a:t>		Middle initial of employee </a:t>
            </a:r>
            <a:endParaRPr sz="1100">
              <a:solidFill>
                <a:srgbClr val="000000"/>
              </a:solidFill>
            </a:endParaRPr>
          </a:p>
          <a:p>
            <a:pPr indent="0" lvl="0" marL="0" rtl="0" algn="l">
              <a:spcBef>
                <a:spcPts val="0"/>
              </a:spcBef>
              <a:spcAft>
                <a:spcPts val="0"/>
              </a:spcAft>
              <a:buNone/>
            </a:pPr>
            <a:r>
              <a:rPr b="1" lang="en" sz="1100">
                <a:solidFill>
                  <a:srgbClr val="000000"/>
                </a:solidFill>
              </a:rPr>
              <a:t>Agency Start Date</a:t>
            </a:r>
            <a:r>
              <a:rPr lang="en" sz="1100">
                <a:solidFill>
                  <a:srgbClr val="000000"/>
                </a:solidFill>
              </a:rPr>
              <a:t>		Date which employee began working for their current agency </a:t>
            </a:r>
            <a:endParaRPr sz="1100">
              <a:solidFill>
                <a:srgbClr val="000000"/>
              </a:solidFill>
            </a:endParaRPr>
          </a:p>
          <a:p>
            <a:pPr indent="0" lvl="0" marL="0" rtl="0" algn="l">
              <a:spcBef>
                <a:spcPts val="0"/>
              </a:spcBef>
              <a:spcAft>
                <a:spcPts val="0"/>
              </a:spcAft>
              <a:buNone/>
            </a:pPr>
            <a:r>
              <a:rPr b="1" lang="en" sz="1100">
                <a:solidFill>
                  <a:srgbClr val="000000"/>
                </a:solidFill>
              </a:rPr>
              <a:t>Work Location Borough</a:t>
            </a:r>
            <a:r>
              <a:rPr lang="en" sz="1100">
                <a:solidFill>
                  <a:srgbClr val="000000"/>
                </a:solidFill>
              </a:rPr>
              <a:t>	Borough of employee's primary work location </a:t>
            </a:r>
            <a:endParaRPr sz="1100">
              <a:solidFill>
                <a:srgbClr val="000000"/>
              </a:solidFill>
            </a:endParaRPr>
          </a:p>
          <a:p>
            <a:pPr indent="0" lvl="0" marL="0" rtl="0" algn="l">
              <a:spcBef>
                <a:spcPts val="0"/>
              </a:spcBef>
              <a:spcAft>
                <a:spcPts val="0"/>
              </a:spcAft>
              <a:buNone/>
            </a:pPr>
            <a:r>
              <a:rPr b="1" lang="en" sz="1100">
                <a:solidFill>
                  <a:srgbClr val="000000"/>
                </a:solidFill>
              </a:rPr>
              <a:t>Title Description</a:t>
            </a:r>
            <a:r>
              <a:rPr lang="en" sz="1100">
                <a:solidFill>
                  <a:srgbClr val="000000"/>
                </a:solidFill>
              </a:rPr>
              <a:t>		Civil service title description of the employee </a:t>
            </a:r>
            <a:endParaRPr sz="1100">
              <a:solidFill>
                <a:srgbClr val="000000"/>
              </a:solidFill>
            </a:endParaRPr>
          </a:p>
          <a:p>
            <a:pPr indent="0" lvl="0" marL="0" rtl="0" algn="l">
              <a:spcBef>
                <a:spcPts val="0"/>
              </a:spcBef>
              <a:spcAft>
                <a:spcPts val="0"/>
              </a:spcAft>
              <a:buNone/>
            </a:pPr>
            <a:r>
              <a:rPr b="1" lang="en" sz="1100">
                <a:solidFill>
                  <a:srgbClr val="000000"/>
                </a:solidFill>
              </a:rPr>
              <a:t>Leave Status as of June 30</a:t>
            </a:r>
            <a:r>
              <a:rPr lang="en" sz="1100">
                <a:solidFill>
                  <a:srgbClr val="000000"/>
                </a:solidFill>
              </a:rPr>
              <a:t>	Status of employee as of the close of the relevant fiscal year: Active, Ceased, or On Leave</a:t>
            </a:r>
            <a:endParaRPr sz="1100">
              <a:solidFill>
                <a:srgbClr val="000000"/>
              </a:solidFill>
            </a:endParaRPr>
          </a:p>
          <a:p>
            <a:pPr indent="0" lvl="0" marL="0" rtl="0" algn="l">
              <a:spcBef>
                <a:spcPts val="0"/>
              </a:spcBef>
              <a:spcAft>
                <a:spcPts val="0"/>
              </a:spcAft>
              <a:buNone/>
            </a:pPr>
            <a:r>
              <a:rPr b="1" lang="en" sz="1100">
                <a:solidFill>
                  <a:srgbClr val="000000"/>
                </a:solidFill>
              </a:rPr>
              <a:t>Base Salary</a:t>
            </a:r>
            <a:r>
              <a:rPr lang="en" sz="1100">
                <a:solidFill>
                  <a:srgbClr val="000000"/>
                </a:solidFill>
              </a:rPr>
              <a:t>			Base Salary assigned to the employee	</a:t>
            </a:r>
            <a:endParaRPr sz="1100">
              <a:solidFill>
                <a:srgbClr val="000000"/>
              </a:solidFill>
            </a:endParaRPr>
          </a:p>
          <a:p>
            <a:pPr indent="0" lvl="0" marL="0" rtl="0" algn="l">
              <a:spcBef>
                <a:spcPts val="0"/>
              </a:spcBef>
              <a:spcAft>
                <a:spcPts val="0"/>
              </a:spcAft>
              <a:buNone/>
            </a:pPr>
            <a:r>
              <a:rPr b="1" lang="en" sz="1100">
                <a:solidFill>
                  <a:srgbClr val="000000"/>
                </a:solidFill>
              </a:rPr>
              <a:t>Pay Basis</a:t>
            </a:r>
            <a:r>
              <a:rPr lang="en" sz="1100">
                <a:solidFill>
                  <a:srgbClr val="000000"/>
                </a:solidFill>
              </a:rPr>
              <a:t>			Lists whether the employee is paid on an hourly, per diem or annual basis	</a:t>
            </a:r>
            <a:endParaRPr sz="1100">
              <a:solidFill>
                <a:srgbClr val="000000"/>
              </a:solidFill>
            </a:endParaRPr>
          </a:p>
          <a:p>
            <a:pPr indent="0" lvl="0" marL="0" rtl="0" algn="l">
              <a:spcBef>
                <a:spcPts val="0"/>
              </a:spcBef>
              <a:spcAft>
                <a:spcPts val="0"/>
              </a:spcAft>
              <a:buNone/>
            </a:pPr>
            <a:r>
              <a:rPr b="1" lang="en" sz="1100">
                <a:solidFill>
                  <a:srgbClr val="000000"/>
                </a:solidFill>
              </a:rPr>
              <a:t>Regular Hours	</a:t>
            </a:r>
            <a:r>
              <a:rPr lang="en" sz="1100">
                <a:solidFill>
                  <a:srgbClr val="000000"/>
                </a:solidFill>
              </a:rPr>
              <a:t>	Number of regular hours employee worked in the fiscal year	</a:t>
            </a:r>
            <a:endParaRPr sz="1100">
              <a:solidFill>
                <a:srgbClr val="000000"/>
              </a:solidFill>
            </a:endParaRPr>
          </a:p>
          <a:p>
            <a:pPr indent="0" lvl="0" marL="0" rtl="0" algn="l">
              <a:spcBef>
                <a:spcPts val="0"/>
              </a:spcBef>
              <a:spcAft>
                <a:spcPts val="0"/>
              </a:spcAft>
              <a:buNone/>
            </a:pPr>
            <a:r>
              <a:rPr b="1" lang="en" sz="1100">
                <a:solidFill>
                  <a:srgbClr val="000000"/>
                </a:solidFill>
              </a:rPr>
              <a:t>Regular Gross Paid</a:t>
            </a:r>
            <a:r>
              <a:rPr lang="en" sz="1100">
                <a:solidFill>
                  <a:srgbClr val="000000"/>
                </a:solidFill>
              </a:rPr>
              <a:t>		The amount paid to the employee for base salary during the fiscal year	</a:t>
            </a:r>
            <a:endParaRPr sz="1100">
              <a:solidFill>
                <a:srgbClr val="000000"/>
              </a:solidFill>
            </a:endParaRPr>
          </a:p>
          <a:p>
            <a:pPr indent="0" lvl="0" marL="0" rtl="0" algn="l">
              <a:spcBef>
                <a:spcPts val="0"/>
              </a:spcBef>
              <a:spcAft>
                <a:spcPts val="0"/>
              </a:spcAft>
              <a:buNone/>
            </a:pPr>
            <a:r>
              <a:rPr b="1" lang="en" sz="1100">
                <a:solidFill>
                  <a:srgbClr val="000000"/>
                </a:solidFill>
              </a:rPr>
              <a:t>OT Hours</a:t>
            </a:r>
            <a:r>
              <a:rPr lang="en" sz="1100">
                <a:solidFill>
                  <a:srgbClr val="000000"/>
                </a:solidFill>
              </a:rPr>
              <a:t>			Overtime Hours worked by employee in the fiscal year</a:t>
            </a:r>
            <a:endParaRPr sz="1100">
              <a:solidFill>
                <a:srgbClr val="000000"/>
              </a:solidFill>
            </a:endParaRPr>
          </a:p>
          <a:p>
            <a:pPr indent="0" lvl="0" marL="0" rtl="0" algn="l">
              <a:spcBef>
                <a:spcPts val="0"/>
              </a:spcBef>
              <a:spcAft>
                <a:spcPts val="0"/>
              </a:spcAft>
              <a:buNone/>
            </a:pPr>
            <a:r>
              <a:rPr b="1" lang="en" sz="1100">
                <a:solidFill>
                  <a:srgbClr val="000000"/>
                </a:solidFill>
              </a:rPr>
              <a:t>Total OT Paid	</a:t>
            </a:r>
            <a:r>
              <a:rPr lang="en" sz="1100">
                <a:solidFill>
                  <a:srgbClr val="000000"/>
                </a:solidFill>
              </a:rPr>
              <a:t>	</a:t>
            </a:r>
            <a:r>
              <a:rPr lang="en" sz="1100">
                <a:solidFill>
                  <a:srgbClr val="000000"/>
                </a:solidFill>
              </a:rPr>
              <a:t>	</a:t>
            </a:r>
            <a:r>
              <a:rPr lang="en" sz="1100">
                <a:solidFill>
                  <a:srgbClr val="000000"/>
                </a:solidFill>
              </a:rPr>
              <a:t>Total overtime pay paid to the employee in the fiscal year</a:t>
            </a:r>
            <a:endParaRPr sz="1100">
              <a:solidFill>
                <a:srgbClr val="000000"/>
              </a:solidFill>
            </a:endParaRPr>
          </a:p>
          <a:p>
            <a:pPr indent="0" lvl="0" marL="0" rtl="0" algn="l">
              <a:spcBef>
                <a:spcPts val="0"/>
              </a:spcBef>
              <a:spcAft>
                <a:spcPts val="0"/>
              </a:spcAft>
              <a:buNone/>
            </a:pPr>
            <a:r>
              <a:rPr b="1" lang="en" sz="1100">
                <a:solidFill>
                  <a:srgbClr val="000000"/>
                </a:solidFill>
              </a:rPr>
              <a:t>Total Other Pay	</a:t>
            </a:r>
            <a:r>
              <a:rPr lang="en" sz="1100">
                <a:solidFill>
                  <a:srgbClr val="000000"/>
                </a:solidFill>
              </a:rPr>
              <a:t>	</a:t>
            </a:r>
            <a:r>
              <a:rPr lang="en" sz="1100">
                <a:solidFill>
                  <a:srgbClr val="000000"/>
                </a:solidFill>
              </a:rPr>
              <a:t>Includes any compensation in addition to gross salary and overtime pay, ie Differentials, lump sums, uniform  </a:t>
            </a:r>
            <a:r>
              <a:rPr lang="en" sz="1100">
                <a:solidFill>
                  <a:schemeClr val="lt1"/>
                </a:solidFill>
              </a:rPr>
              <a:t>.</a:t>
            </a:r>
            <a:r>
              <a:rPr lang="en" sz="1100">
                <a:solidFill>
                  <a:srgbClr val="000000"/>
                </a:solidFill>
              </a:rPr>
              <a:t>                               </a:t>
            </a:r>
            <a:r>
              <a:rPr lang="en" sz="1100">
                <a:solidFill>
                  <a:srgbClr val="000000"/>
                </a:solidFill>
              </a:rPr>
              <a:t>               </a:t>
            </a:r>
            <a:r>
              <a:rPr lang="en" sz="1100">
                <a:solidFill>
                  <a:srgbClr val="000000"/>
                </a:solidFill>
              </a:rPr>
              <a:t>allowance, meal allowance, retroactive pay increases, settlement amounts, and bonus pay, if applicable.</a:t>
            </a:r>
            <a:endParaRPr sz="1050">
              <a:solidFill>
                <a:schemeClr val="dk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sp>
        <p:nvSpPr>
          <p:cNvPr id="81" name="Google Shape;81;p17"/>
          <p:cNvSpPr txBox="1"/>
          <p:nvPr>
            <p:ph type="title"/>
          </p:nvPr>
        </p:nvSpPr>
        <p:spPr>
          <a:xfrm>
            <a:off x="311700" y="445025"/>
            <a:ext cx="8520600" cy="5727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p>
            <a:pPr indent="0" lvl="0" marL="0" rtl="0" algn="l">
              <a:spcBef>
                <a:spcPts val="0"/>
              </a:spcBef>
              <a:spcAft>
                <a:spcPts val="0"/>
              </a:spcAft>
              <a:buSzPts val="990"/>
              <a:buNone/>
            </a:pPr>
            <a:r>
              <a:rPr b="1" lang="en" sz="2220">
                <a:solidFill>
                  <a:schemeClr val="accent1"/>
                </a:solidFill>
              </a:rPr>
              <a:t>Data Pre-Processing</a:t>
            </a:r>
            <a:endParaRPr b="1" sz="2220">
              <a:solidFill>
                <a:schemeClr val="accent1"/>
              </a:solidFill>
            </a:endParaRPr>
          </a:p>
        </p:txBody>
      </p:sp>
      <p:sp>
        <p:nvSpPr>
          <p:cNvPr id="82" name="Google Shape;82;p17"/>
          <p:cNvSpPr txBox="1"/>
          <p:nvPr>
            <p:ph idx="1" type="body"/>
          </p:nvPr>
        </p:nvSpPr>
        <p:spPr>
          <a:xfrm>
            <a:off x="256975" y="1179650"/>
            <a:ext cx="7365300" cy="3116100"/>
          </a:xfrm>
          <a:prstGeom prst="rect">
            <a:avLst/>
          </a:prstGeom>
        </p:spPr>
        <p:txBody>
          <a:bodyPr anchorCtr="0" anchor="ctr" bIns="91425" lIns="91425" spcFirstLastPara="1" rIns="91425" wrap="square" tIns="91425">
            <a:normAutofit fontScale="92500" lnSpcReduction="20000"/>
          </a:bodyPr>
          <a:lstStyle/>
          <a:p>
            <a:pPr indent="0" lvl="0" marL="0" rtl="0" algn="l">
              <a:spcBef>
                <a:spcPts val="1200"/>
              </a:spcBef>
              <a:spcAft>
                <a:spcPts val="0"/>
              </a:spcAft>
              <a:buNone/>
            </a:pPr>
            <a:r>
              <a:rPr b="1" lang="en" sz="1885">
                <a:solidFill>
                  <a:schemeClr val="dk1"/>
                </a:solidFill>
              </a:rPr>
              <a:t>Cleaning &amp; Transformation</a:t>
            </a:r>
            <a:endParaRPr sz="1482">
              <a:solidFill>
                <a:schemeClr val="dk1"/>
              </a:solidFill>
            </a:endParaRPr>
          </a:p>
          <a:p>
            <a:pPr indent="-315650" lvl="0" marL="457200" rtl="0" algn="l">
              <a:spcBef>
                <a:spcPts val="1200"/>
              </a:spcBef>
              <a:spcAft>
                <a:spcPts val="0"/>
              </a:spcAft>
              <a:buClr>
                <a:schemeClr val="dk1"/>
              </a:buClr>
              <a:buSzPct val="100000"/>
              <a:buChar char="●"/>
            </a:pPr>
            <a:r>
              <a:rPr lang="en" sz="1482">
                <a:solidFill>
                  <a:schemeClr val="dk1"/>
                </a:solidFill>
              </a:rPr>
              <a:t>Dropped unneeded columns</a:t>
            </a:r>
            <a:endParaRPr sz="1482">
              <a:solidFill>
                <a:schemeClr val="dk1"/>
              </a:solidFill>
            </a:endParaRPr>
          </a:p>
          <a:p>
            <a:pPr indent="-315650" lvl="1" marL="914400" rtl="0" algn="l">
              <a:spcBef>
                <a:spcPts val="0"/>
              </a:spcBef>
              <a:spcAft>
                <a:spcPts val="0"/>
              </a:spcAft>
              <a:buClr>
                <a:schemeClr val="dk1"/>
              </a:buClr>
              <a:buSzPct val="100000"/>
              <a:buAutoNum type="alphaLcPeriod"/>
            </a:pPr>
            <a:r>
              <a:rPr lang="en" sz="1482">
                <a:solidFill>
                  <a:schemeClr val="dk1"/>
                </a:solidFill>
              </a:rPr>
              <a:t>Name data (First, Last, MI)</a:t>
            </a:r>
            <a:endParaRPr sz="1482">
              <a:solidFill>
                <a:schemeClr val="dk1"/>
              </a:solidFill>
            </a:endParaRPr>
          </a:p>
          <a:p>
            <a:pPr indent="-315650" lvl="1" marL="914400" rtl="0" algn="l">
              <a:spcBef>
                <a:spcPts val="0"/>
              </a:spcBef>
              <a:spcAft>
                <a:spcPts val="0"/>
              </a:spcAft>
              <a:buClr>
                <a:schemeClr val="dk1"/>
              </a:buClr>
              <a:buSzPct val="100000"/>
              <a:buAutoNum type="alphaLcPeriod"/>
            </a:pPr>
            <a:r>
              <a:rPr lang="en" sz="1482">
                <a:solidFill>
                  <a:schemeClr val="dk1"/>
                </a:solidFill>
              </a:rPr>
              <a:t>Payroll Number</a:t>
            </a:r>
            <a:endParaRPr sz="1482">
              <a:solidFill>
                <a:schemeClr val="dk1"/>
              </a:solidFill>
            </a:endParaRPr>
          </a:p>
          <a:p>
            <a:pPr indent="-315650" lvl="1" marL="914400" rtl="0" algn="l">
              <a:spcBef>
                <a:spcPts val="0"/>
              </a:spcBef>
              <a:spcAft>
                <a:spcPts val="0"/>
              </a:spcAft>
              <a:buClr>
                <a:schemeClr val="dk1"/>
              </a:buClr>
              <a:buSzPct val="100000"/>
              <a:buAutoNum type="alphaLcPeriod"/>
            </a:pPr>
            <a:r>
              <a:rPr lang="en" sz="1482">
                <a:solidFill>
                  <a:schemeClr val="dk1"/>
                </a:solidFill>
              </a:rPr>
              <a:t>Leave Status</a:t>
            </a:r>
            <a:endParaRPr sz="1482">
              <a:solidFill>
                <a:schemeClr val="dk1"/>
              </a:solidFill>
            </a:endParaRPr>
          </a:p>
          <a:p>
            <a:pPr indent="-315650" lvl="1" marL="914400" rtl="0" algn="l">
              <a:spcBef>
                <a:spcPts val="0"/>
              </a:spcBef>
              <a:spcAft>
                <a:spcPts val="0"/>
              </a:spcAft>
              <a:buClr>
                <a:schemeClr val="dk1"/>
              </a:buClr>
              <a:buSzPct val="100000"/>
              <a:buAutoNum type="alphaLcPeriod"/>
            </a:pPr>
            <a:r>
              <a:rPr lang="en" sz="1482">
                <a:solidFill>
                  <a:schemeClr val="dk1"/>
                </a:solidFill>
              </a:rPr>
              <a:t>Agency Start Date</a:t>
            </a:r>
            <a:endParaRPr sz="1482">
              <a:solidFill>
                <a:schemeClr val="dk1"/>
              </a:solidFill>
            </a:endParaRPr>
          </a:p>
          <a:p>
            <a:pPr indent="-315650" lvl="1" marL="914400" rtl="0" algn="l">
              <a:spcBef>
                <a:spcPts val="0"/>
              </a:spcBef>
              <a:spcAft>
                <a:spcPts val="0"/>
              </a:spcAft>
              <a:buClr>
                <a:schemeClr val="dk1"/>
              </a:buClr>
              <a:buSzPct val="100000"/>
              <a:buAutoNum type="alphaLcPeriod"/>
            </a:pPr>
            <a:r>
              <a:rPr lang="en" sz="1482">
                <a:solidFill>
                  <a:schemeClr val="dk1"/>
                </a:solidFill>
              </a:rPr>
              <a:t>Regular Hours</a:t>
            </a:r>
            <a:endParaRPr sz="1482">
              <a:solidFill>
                <a:schemeClr val="dk1"/>
              </a:solidFill>
            </a:endParaRPr>
          </a:p>
          <a:p>
            <a:pPr indent="-315650" lvl="1" marL="914400" rtl="0" algn="l">
              <a:spcBef>
                <a:spcPts val="0"/>
              </a:spcBef>
              <a:spcAft>
                <a:spcPts val="0"/>
              </a:spcAft>
              <a:buClr>
                <a:schemeClr val="dk1"/>
              </a:buClr>
              <a:buSzPct val="100000"/>
              <a:buAutoNum type="alphaLcPeriod"/>
            </a:pPr>
            <a:r>
              <a:rPr lang="en" sz="1482">
                <a:solidFill>
                  <a:schemeClr val="dk1"/>
                </a:solidFill>
              </a:rPr>
              <a:t>Overtime Hours</a:t>
            </a:r>
            <a:endParaRPr sz="1482">
              <a:solidFill>
                <a:schemeClr val="dk1"/>
              </a:solidFill>
            </a:endParaRPr>
          </a:p>
          <a:p>
            <a:pPr indent="-315650" lvl="1" marL="914400" rtl="0" algn="l">
              <a:spcBef>
                <a:spcPts val="0"/>
              </a:spcBef>
              <a:spcAft>
                <a:spcPts val="0"/>
              </a:spcAft>
              <a:buClr>
                <a:schemeClr val="dk1"/>
              </a:buClr>
              <a:buSzPct val="100000"/>
              <a:buAutoNum type="alphaLcPeriod"/>
            </a:pPr>
            <a:r>
              <a:rPr lang="en" sz="1482">
                <a:solidFill>
                  <a:schemeClr val="dk1"/>
                </a:solidFill>
              </a:rPr>
              <a:t>Pay Basis (per Annum/per Day/etc)</a:t>
            </a:r>
            <a:endParaRPr sz="1482">
              <a:solidFill>
                <a:schemeClr val="dk1"/>
              </a:solidFill>
            </a:endParaRPr>
          </a:p>
          <a:p>
            <a:pPr indent="-315650" lvl="0" marL="457200" rtl="0" algn="l">
              <a:spcBef>
                <a:spcPts val="1000"/>
              </a:spcBef>
              <a:spcAft>
                <a:spcPts val="0"/>
              </a:spcAft>
              <a:buClr>
                <a:schemeClr val="dk1"/>
              </a:buClr>
              <a:buSzPct val="100000"/>
              <a:buChar char="●"/>
            </a:pPr>
            <a:r>
              <a:rPr lang="en" sz="1482">
                <a:solidFill>
                  <a:schemeClr val="dk1"/>
                </a:solidFill>
              </a:rPr>
              <a:t>Filtered out rows with total pay less than 5000</a:t>
            </a:r>
            <a:endParaRPr sz="1482">
              <a:solidFill>
                <a:schemeClr val="dk1"/>
              </a:solidFill>
            </a:endParaRPr>
          </a:p>
          <a:p>
            <a:pPr indent="-315650" lvl="1" marL="914400" rtl="0" algn="l">
              <a:spcBef>
                <a:spcPts val="0"/>
              </a:spcBef>
              <a:spcAft>
                <a:spcPts val="0"/>
              </a:spcAft>
              <a:buClr>
                <a:schemeClr val="dk1"/>
              </a:buClr>
              <a:buSzPct val="100000"/>
              <a:buAutoNum type="alphaLcPeriod"/>
            </a:pPr>
            <a:r>
              <a:rPr lang="en" sz="1482">
                <a:solidFill>
                  <a:schemeClr val="dk1"/>
                </a:solidFill>
              </a:rPr>
              <a:t>Summary statistics were heavily skewed before this</a:t>
            </a:r>
            <a:endParaRPr sz="1482">
              <a:solidFill>
                <a:schemeClr val="dk1"/>
              </a:solidFill>
            </a:endParaRPr>
          </a:p>
          <a:p>
            <a:pPr indent="-315650" lvl="1" marL="914400" rtl="0" algn="l">
              <a:spcBef>
                <a:spcPts val="0"/>
              </a:spcBef>
              <a:spcAft>
                <a:spcPts val="0"/>
              </a:spcAft>
              <a:buClr>
                <a:schemeClr val="dk1"/>
              </a:buClr>
              <a:buSzPct val="100000"/>
              <a:buAutoNum type="alphaLcPeriod"/>
            </a:pPr>
            <a:r>
              <a:rPr lang="en" sz="1482">
                <a:solidFill>
                  <a:schemeClr val="dk1"/>
                </a:solidFill>
              </a:rPr>
              <a:t>Removed entries such as Election Workers, part-time education employees, etc </a:t>
            </a:r>
            <a:endParaRPr sz="1482">
              <a:solidFill>
                <a:schemeClr val="dk1"/>
              </a:solidFill>
            </a:endParaRPr>
          </a:p>
        </p:txBody>
      </p:sp>
      <p:pic>
        <p:nvPicPr>
          <p:cNvPr id="83" name="Google Shape;83;p17"/>
          <p:cNvPicPr preferRelativeResize="0"/>
          <p:nvPr/>
        </p:nvPicPr>
        <p:blipFill>
          <a:blip r:embed="rId3">
            <a:alphaModFix/>
          </a:blip>
          <a:stretch>
            <a:fillRect/>
          </a:stretch>
        </p:blipFill>
        <p:spPr>
          <a:xfrm>
            <a:off x="5259250" y="1740525"/>
            <a:ext cx="2748301" cy="13449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8"/>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b="1" lang="en" sz="2200">
                <a:solidFill>
                  <a:schemeClr val="accent1"/>
                </a:solidFill>
              </a:rPr>
              <a:t>Data Pre-Processing</a:t>
            </a:r>
            <a:endParaRPr b="1" sz="2200">
              <a:solidFill>
                <a:schemeClr val="accent1"/>
              </a:solidFill>
            </a:endParaRPr>
          </a:p>
        </p:txBody>
      </p:sp>
      <p:sp>
        <p:nvSpPr>
          <p:cNvPr id="89" name="Google Shape;89;p18"/>
          <p:cNvSpPr txBox="1"/>
          <p:nvPr>
            <p:ph idx="1" type="body"/>
          </p:nvPr>
        </p:nvSpPr>
        <p:spPr>
          <a:xfrm>
            <a:off x="5693325" y="1271525"/>
            <a:ext cx="2929200" cy="1647900"/>
          </a:xfrm>
          <a:prstGeom prst="rect">
            <a:avLst/>
          </a:prstGeom>
        </p:spPr>
        <p:txBody>
          <a:bodyPr anchorCtr="0" anchor="t" bIns="91425" lIns="91425" spcFirstLastPara="1" rIns="91425" wrap="square" tIns="91425">
            <a:normAutofit/>
          </a:bodyPr>
          <a:lstStyle/>
          <a:p>
            <a:pPr indent="-322708" lvl="0" marL="457200" rtl="0" algn="l">
              <a:spcBef>
                <a:spcPts val="1000"/>
              </a:spcBef>
              <a:spcAft>
                <a:spcPts val="0"/>
              </a:spcAft>
              <a:buClr>
                <a:schemeClr val="dk1"/>
              </a:buClr>
              <a:buSzPts val="1482"/>
              <a:buChar char="●"/>
            </a:pPr>
            <a:r>
              <a:rPr lang="en" sz="1482">
                <a:solidFill>
                  <a:schemeClr val="dk1"/>
                </a:solidFill>
              </a:rPr>
              <a:t>Filtered Location Borough </a:t>
            </a:r>
            <a:endParaRPr sz="1482">
              <a:solidFill>
                <a:schemeClr val="dk1"/>
              </a:solidFill>
            </a:endParaRPr>
          </a:p>
          <a:p>
            <a:pPr indent="-322708" lvl="1" marL="914400" rtl="0" algn="l">
              <a:spcBef>
                <a:spcPts val="0"/>
              </a:spcBef>
              <a:spcAft>
                <a:spcPts val="0"/>
              </a:spcAft>
              <a:buClr>
                <a:schemeClr val="dk1"/>
              </a:buClr>
              <a:buSzPts val="1482"/>
              <a:buAutoNum type="alphaLcPeriod"/>
            </a:pPr>
            <a:r>
              <a:rPr lang="en" sz="1482">
                <a:solidFill>
                  <a:schemeClr val="dk1"/>
                </a:solidFill>
              </a:rPr>
              <a:t>Manhattan</a:t>
            </a:r>
            <a:endParaRPr sz="1482">
              <a:solidFill>
                <a:schemeClr val="dk1"/>
              </a:solidFill>
            </a:endParaRPr>
          </a:p>
          <a:p>
            <a:pPr indent="-322708" lvl="1" marL="914400" rtl="0" algn="l">
              <a:spcBef>
                <a:spcPts val="0"/>
              </a:spcBef>
              <a:spcAft>
                <a:spcPts val="0"/>
              </a:spcAft>
              <a:buClr>
                <a:schemeClr val="dk1"/>
              </a:buClr>
              <a:buSzPts val="1482"/>
              <a:buAutoNum type="alphaLcPeriod"/>
            </a:pPr>
            <a:r>
              <a:rPr lang="en" sz="1482">
                <a:solidFill>
                  <a:schemeClr val="dk1"/>
                </a:solidFill>
              </a:rPr>
              <a:t>Bronx</a:t>
            </a:r>
            <a:endParaRPr sz="1482">
              <a:solidFill>
                <a:schemeClr val="dk1"/>
              </a:solidFill>
            </a:endParaRPr>
          </a:p>
          <a:p>
            <a:pPr indent="-322708" lvl="1" marL="914400" rtl="0" algn="l">
              <a:spcBef>
                <a:spcPts val="0"/>
              </a:spcBef>
              <a:spcAft>
                <a:spcPts val="0"/>
              </a:spcAft>
              <a:buClr>
                <a:schemeClr val="dk1"/>
              </a:buClr>
              <a:buSzPts val="1482"/>
              <a:buAutoNum type="alphaLcPeriod"/>
            </a:pPr>
            <a:r>
              <a:rPr lang="en" sz="1482">
                <a:solidFill>
                  <a:schemeClr val="dk1"/>
                </a:solidFill>
              </a:rPr>
              <a:t>Brooklyn</a:t>
            </a:r>
            <a:endParaRPr sz="1482">
              <a:solidFill>
                <a:schemeClr val="dk1"/>
              </a:solidFill>
            </a:endParaRPr>
          </a:p>
          <a:p>
            <a:pPr indent="-322708" lvl="1" marL="914400" rtl="0" algn="l">
              <a:spcBef>
                <a:spcPts val="0"/>
              </a:spcBef>
              <a:spcAft>
                <a:spcPts val="0"/>
              </a:spcAft>
              <a:buClr>
                <a:schemeClr val="dk1"/>
              </a:buClr>
              <a:buSzPts val="1482"/>
              <a:buAutoNum type="alphaLcPeriod"/>
            </a:pPr>
            <a:r>
              <a:rPr lang="en" sz="1482">
                <a:solidFill>
                  <a:schemeClr val="dk1"/>
                </a:solidFill>
              </a:rPr>
              <a:t>Queens</a:t>
            </a:r>
            <a:endParaRPr/>
          </a:p>
        </p:txBody>
      </p:sp>
      <p:pic>
        <p:nvPicPr>
          <p:cNvPr id="90" name="Google Shape;90;p18"/>
          <p:cNvPicPr preferRelativeResize="0"/>
          <p:nvPr/>
        </p:nvPicPr>
        <p:blipFill>
          <a:blip r:embed="rId3">
            <a:alphaModFix/>
          </a:blip>
          <a:stretch>
            <a:fillRect/>
          </a:stretch>
        </p:blipFill>
        <p:spPr>
          <a:xfrm>
            <a:off x="1670276" y="1613175"/>
            <a:ext cx="1354050" cy="3326775"/>
          </a:xfrm>
          <a:prstGeom prst="rect">
            <a:avLst/>
          </a:prstGeom>
          <a:noFill/>
          <a:ln>
            <a:noFill/>
          </a:ln>
        </p:spPr>
      </p:pic>
      <p:pic>
        <p:nvPicPr>
          <p:cNvPr id="91" name="Google Shape;91;p18"/>
          <p:cNvPicPr preferRelativeResize="0"/>
          <p:nvPr/>
        </p:nvPicPr>
        <p:blipFill rotWithShape="1">
          <a:blip r:embed="rId4">
            <a:alphaModFix/>
          </a:blip>
          <a:srcRect b="0" l="0" r="31717" t="0"/>
          <a:stretch/>
        </p:blipFill>
        <p:spPr>
          <a:xfrm>
            <a:off x="241550" y="1024050"/>
            <a:ext cx="4751825" cy="523275"/>
          </a:xfrm>
          <a:prstGeom prst="rect">
            <a:avLst/>
          </a:prstGeom>
          <a:noFill/>
          <a:ln>
            <a:noFill/>
          </a:ln>
        </p:spPr>
      </p:pic>
      <p:pic>
        <p:nvPicPr>
          <p:cNvPr id="92" name="Google Shape;92;p18"/>
          <p:cNvPicPr preferRelativeResize="0"/>
          <p:nvPr/>
        </p:nvPicPr>
        <p:blipFill>
          <a:blip r:embed="rId5">
            <a:alphaModFix/>
          </a:blip>
          <a:stretch>
            <a:fillRect/>
          </a:stretch>
        </p:blipFill>
        <p:spPr>
          <a:xfrm>
            <a:off x="5360325" y="2972652"/>
            <a:ext cx="3471976" cy="9190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19"/>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b="1" lang="en" sz="2200">
                <a:solidFill>
                  <a:schemeClr val="accent1"/>
                </a:solidFill>
              </a:rPr>
              <a:t>Feature Engineering</a:t>
            </a:r>
            <a:endParaRPr b="1" sz="2200">
              <a:solidFill>
                <a:schemeClr val="accent1"/>
              </a:solidFill>
            </a:endParaRPr>
          </a:p>
        </p:txBody>
      </p:sp>
      <p:sp>
        <p:nvSpPr>
          <p:cNvPr id="98" name="Google Shape;98;p19"/>
          <p:cNvSpPr txBox="1"/>
          <p:nvPr>
            <p:ph idx="1" type="body"/>
          </p:nvPr>
        </p:nvSpPr>
        <p:spPr>
          <a:xfrm>
            <a:off x="311700" y="1066750"/>
            <a:ext cx="8520600" cy="1352100"/>
          </a:xfrm>
          <a:prstGeom prst="rect">
            <a:avLst/>
          </a:prstGeom>
        </p:spPr>
        <p:txBody>
          <a:bodyPr anchorCtr="0" anchor="t" bIns="91425" lIns="91425" spcFirstLastPara="1" rIns="91425" wrap="square" tIns="91425">
            <a:normAutofit/>
          </a:bodyPr>
          <a:lstStyle/>
          <a:p>
            <a:pPr indent="0" lvl="0" marL="0" rtl="0" algn="l">
              <a:spcBef>
                <a:spcPts val="1200"/>
              </a:spcBef>
              <a:spcAft>
                <a:spcPts val="1200"/>
              </a:spcAft>
              <a:buClr>
                <a:schemeClr val="dk1"/>
              </a:buClr>
              <a:buSzPts val="1100"/>
              <a:buFont typeface="Arial"/>
              <a:buNone/>
            </a:pPr>
            <a:r>
              <a:rPr b="1" lang="en" sz="1585">
                <a:solidFill>
                  <a:schemeClr val="dk1"/>
                </a:solidFill>
              </a:rPr>
              <a:t>Total Pay Earned: </a:t>
            </a:r>
            <a:r>
              <a:rPr lang="en" sz="1585">
                <a:solidFill>
                  <a:schemeClr val="dk1"/>
                </a:solidFill>
              </a:rPr>
              <a:t>Added together the Regular Gross Paid, OT Paid, and Other Pay to get the total amount earned per year for more accurate pay representation. Much better metric since certain roles such as Firefighters, Marine Engineers, etc can make more than 2x salary in OT pay.</a:t>
            </a:r>
            <a:endParaRPr sz="1585">
              <a:solidFill>
                <a:schemeClr val="dk1"/>
              </a:solidFill>
            </a:endParaRPr>
          </a:p>
        </p:txBody>
      </p:sp>
      <p:pic>
        <p:nvPicPr>
          <p:cNvPr id="99" name="Google Shape;99;p19"/>
          <p:cNvPicPr preferRelativeResize="0"/>
          <p:nvPr/>
        </p:nvPicPr>
        <p:blipFill>
          <a:blip r:embed="rId3">
            <a:alphaModFix/>
          </a:blip>
          <a:stretch>
            <a:fillRect/>
          </a:stretch>
        </p:blipFill>
        <p:spPr>
          <a:xfrm>
            <a:off x="311700" y="2489550"/>
            <a:ext cx="8520602" cy="24234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20"/>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lnSpc>
                <a:spcPct val="120000"/>
              </a:lnSpc>
              <a:spcBef>
                <a:spcPts val="0"/>
              </a:spcBef>
              <a:spcAft>
                <a:spcPts val="500"/>
              </a:spcAft>
              <a:buNone/>
            </a:pPr>
            <a:r>
              <a:rPr b="1" lang="en" sz="2200">
                <a:solidFill>
                  <a:schemeClr val="accent1"/>
                </a:solidFill>
              </a:rPr>
              <a:t>Exploratory Data Analysis</a:t>
            </a:r>
            <a:endParaRPr sz="3500">
              <a:solidFill>
                <a:schemeClr val="accent1"/>
              </a:solidFill>
            </a:endParaRPr>
          </a:p>
        </p:txBody>
      </p:sp>
      <p:sp>
        <p:nvSpPr>
          <p:cNvPr id="105" name="Google Shape;105;p2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lnSpc>
                <a:spcPct val="120000"/>
              </a:lnSpc>
              <a:spcBef>
                <a:spcPts val="0"/>
              </a:spcBef>
              <a:spcAft>
                <a:spcPts val="500"/>
              </a:spcAft>
              <a:buNone/>
            </a:pPr>
            <a:r>
              <a:rPr lang="en" sz="1200">
                <a:solidFill>
                  <a:schemeClr val="dk1"/>
                </a:solidFill>
              </a:rPr>
              <a:t>Calculate basic statistics such as mean based on different categories such as location borough and fiscal year.</a:t>
            </a:r>
            <a:r>
              <a:rPr lang="en" sz="1100">
                <a:solidFill>
                  <a:schemeClr val="dk1"/>
                </a:solidFill>
              </a:rPr>
              <a:t> </a:t>
            </a:r>
            <a:endParaRPr/>
          </a:p>
        </p:txBody>
      </p:sp>
      <p:pic>
        <p:nvPicPr>
          <p:cNvPr id="106" name="Google Shape;106;p20"/>
          <p:cNvPicPr preferRelativeResize="0"/>
          <p:nvPr/>
        </p:nvPicPr>
        <p:blipFill>
          <a:blip r:embed="rId3">
            <a:alphaModFix/>
          </a:blip>
          <a:stretch>
            <a:fillRect/>
          </a:stretch>
        </p:blipFill>
        <p:spPr>
          <a:xfrm>
            <a:off x="149025" y="1833288"/>
            <a:ext cx="5106101" cy="3056900"/>
          </a:xfrm>
          <a:prstGeom prst="rect">
            <a:avLst/>
          </a:prstGeom>
          <a:noFill/>
          <a:ln>
            <a:noFill/>
          </a:ln>
        </p:spPr>
      </p:pic>
      <p:pic>
        <p:nvPicPr>
          <p:cNvPr id="107" name="Google Shape;107;p20"/>
          <p:cNvPicPr preferRelativeResize="0"/>
          <p:nvPr/>
        </p:nvPicPr>
        <p:blipFill>
          <a:blip r:embed="rId4">
            <a:alphaModFix/>
          </a:blip>
          <a:stretch>
            <a:fillRect/>
          </a:stretch>
        </p:blipFill>
        <p:spPr>
          <a:xfrm>
            <a:off x="5310450" y="1653538"/>
            <a:ext cx="3660175" cy="341640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21"/>
          <p:cNvSpPr txBox="1"/>
          <p:nvPr>
            <p:ph type="title"/>
          </p:nvPr>
        </p:nvSpPr>
        <p:spPr>
          <a:xfrm>
            <a:off x="311700" y="290850"/>
            <a:ext cx="8520600" cy="572700"/>
          </a:xfrm>
          <a:prstGeom prst="rect">
            <a:avLst/>
          </a:prstGeom>
        </p:spPr>
        <p:txBody>
          <a:bodyPr anchorCtr="0" anchor="t" bIns="91425" lIns="91425" spcFirstLastPara="1" rIns="91425" wrap="square" tIns="91425">
            <a:normAutofit/>
          </a:bodyPr>
          <a:lstStyle/>
          <a:p>
            <a:pPr indent="0" lvl="0" marL="0" rtl="0" algn="l">
              <a:lnSpc>
                <a:spcPct val="120000"/>
              </a:lnSpc>
              <a:spcBef>
                <a:spcPts val="0"/>
              </a:spcBef>
              <a:spcAft>
                <a:spcPts val="500"/>
              </a:spcAft>
              <a:buNone/>
            </a:pPr>
            <a:r>
              <a:rPr b="1" lang="en" sz="2200">
                <a:solidFill>
                  <a:schemeClr val="accent1"/>
                </a:solidFill>
              </a:rPr>
              <a:t>Principal Component Analysis</a:t>
            </a:r>
            <a:endParaRPr sz="3500">
              <a:solidFill>
                <a:schemeClr val="accent1"/>
              </a:solidFill>
            </a:endParaRPr>
          </a:p>
        </p:txBody>
      </p:sp>
      <p:sp>
        <p:nvSpPr>
          <p:cNvPr id="113" name="Google Shape;113;p21"/>
          <p:cNvSpPr txBox="1"/>
          <p:nvPr>
            <p:ph idx="1" type="body"/>
          </p:nvPr>
        </p:nvSpPr>
        <p:spPr>
          <a:xfrm>
            <a:off x="311700" y="781350"/>
            <a:ext cx="8520600" cy="3416400"/>
          </a:xfrm>
          <a:prstGeom prst="rect">
            <a:avLst/>
          </a:prstGeom>
        </p:spPr>
        <p:txBody>
          <a:bodyPr anchorCtr="0" anchor="t" bIns="91425" lIns="91425" spcFirstLastPara="1" rIns="91425" wrap="square" tIns="91425">
            <a:normAutofit/>
          </a:bodyPr>
          <a:lstStyle/>
          <a:p>
            <a:pPr indent="0" lvl="0" marL="0" rtl="0" algn="l">
              <a:lnSpc>
                <a:spcPct val="120000"/>
              </a:lnSpc>
              <a:spcBef>
                <a:spcPts val="0"/>
              </a:spcBef>
              <a:spcAft>
                <a:spcPts val="0"/>
              </a:spcAft>
              <a:buNone/>
            </a:pPr>
            <a:r>
              <a:rPr b="1" lang="en" sz="1500">
                <a:solidFill>
                  <a:schemeClr val="dk1"/>
                </a:solidFill>
              </a:rPr>
              <a:t>Compute Principal Component Analysis (PCA) to find most important feature columns</a:t>
            </a:r>
            <a:endParaRPr b="1" sz="1500">
              <a:solidFill>
                <a:schemeClr val="dk1"/>
              </a:solidFill>
            </a:endParaRPr>
          </a:p>
          <a:p>
            <a:pPr indent="-317500" lvl="1" marL="914400" rtl="0" algn="l">
              <a:lnSpc>
                <a:spcPct val="120000"/>
              </a:lnSpc>
              <a:spcBef>
                <a:spcPts val="500"/>
              </a:spcBef>
              <a:spcAft>
                <a:spcPts val="0"/>
              </a:spcAft>
              <a:buClr>
                <a:schemeClr val="dk1"/>
              </a:buClr>
              <a:buSzPts val="1400"/>
              <a:buChar char="○"/>
            </a:pPr>
            <a:r>
              <a:rPr b="1" lang="en" sz="1100">
                <a:solidFill>
                  <a:schemeClr val="dk1"/>
                </a:solidFill>
              </a:rPr>
              <a:t>Standardizing Features</a:t>
            </a:r>
            <a:r>
              <a:rPr lang="en" sz="1100">
                <a:solidFill>
                  <a:schemeClr val="dk1"/>
                </a:solidFill>
              </a:rPr>
              <a:t>: Used </a:t>
            </a:r>
            <a:r>
              <a:rPr b="1" lang="en" sz="1100">
                <a:solidFill>
                  <a:schemeClr val="dk1"/>
                </a:solidFill>
              </a:rPr>
              <a:t>StandardScaler</a:t>
            </a:r>
            <a:r>
              <a:rPr lang="en" sz="1100">
                <a:solidFill>
                  <a:schemeClr val="dk1"/>
                </a:solidFill>
              </a:rPr>
              <a:t> to scale features since PCA is sensitive to feature scales.</a:t>
            </a:r>
            <a:endParaRPr sz="1100">
              <a:solidFill>
                <a:schemeClr val="dk1"/>
              </a:solidFill>
            </a:endParaRPr>
          </a:p>
          <a:p>
            <a:pPr indent="-317500" lvl="1" marL="914400" rtl="0" algn="l">
              <a:lnSpc>
                <a:spcPct val="120000"/>
              </a:lnSpc>
              <a:spcBef>
                <a:spcPts val="500"/>
              </a:spcBef>
              <a:spcAft>
                <a:spcPts val="0"/>
              </a:spcAft>
              <a:buClr>
                <a:schemeClr val="dk1"/>
              </a:buClr>
              <a:buSzPts val="1400"/>
              <a:buChar char="○"/>
            </a:pPr>
            <a:r>
              <a:rPr b="1" lang="en" sz="1100">
                <a:solidFill>
                  <a:schemeClr val="dk1"/>
                </a:solidFill>
              </a:rPr>
              <a:t>PCA Transformation</a:t>
            </a:r>
            <a:r>
              <a:rPr lang="en" sz="1100">
                <a:solidFill>
                  <a:schemeClr val="dk1"/>
                </a:solidFill>
              </a:rPr>
              <a:t>: PCA converted standardized features into </a:t>
            </a:r>
            <a:r>
              <a:rPr b="1" lang="en" sz="1100">
                <a:solidFill>
                  <a:schemeClr val="dk1"/>
                </a:solidFill>
              </a:rPr>
              <a:t>orthogonal components</a:t>
            </a:r>
            <a:r>
              <a:rPr lang="en" sz="1100">
                <a:solidFill>
                  <a:schemeClr val="dk1"/>
                </a:solidFill>
              </a:rPr>
              <a:t> (uncorrelated), eliminating </a:t>
            </a:r>
            <a:r>
              <a:rPr b="1" lang="en" sz="1100">
                <a:solidFill>
                  <a:schemeClr val="dk1"/>
                </a:solidFill>
              </a:rPr>
              <a:t>multicollinearity</a:t>
            </a:r>
            <a:r>
              <a:rPr lang="en" sz="1100">
                <a:solidFill>
                  <a:schemeClr val="dk1"/>
                </a:solidFill>
              </a:rPr>
              <a:t>.</a:t>
            </a:r>
            <a:endParaRPr sz="1100">
              <a:solidFill>
                <a:schemeClr val="dk1"/>
              </a:solidFill>
            </a:endParaRPr>
          </a:p>
          <a:p>
            <a:pPr indent="-317500" lvl="1" marL="914400" rtl="0" algn="l">
              <a:lnSpc>
                <a:spcPct val="120000"/>
              </a:lnSpc>
              <a:spcBef>
                <a:spcPts val="500"/>
              </a:spcBef>
              <a:spcAft>
                <a:spcPts val="0"/>
              </a:spcAft>
              <a:buClr>
                <a:schemeClr val="dk1"/>
              </a:buClr>
              <a:buSzPts val="1400"/>
              <a:buChar char="○"/>
            </a:pPr>
            <a:r>
              <a:rPr b="1" lang="en" sz="1100">
                <a:solidFill>
                  <a:schemeClr val="dk1"/>
                </a:solidFill>
              </a:rPr>
              <a:t>Optimal Components</a:t>
            </a:r>
            <a:r>
              <a:rPr lang="en" sz="1100">
                <a:solidFill>
                  <a:schemeClr val="dk1"/>
                </a:solidFill>
              </a:rPr>
              <a:t>: Analysis showed that </a:t>
            </a:r>
            <a:r>
              <a:rPr b="1" lang="en" sz="1100">
                <a:solidFill>
                  <a:schemeClr val="dk1"/>
                </a:solidFill>
              </a:rPr>
              <a:t>3 principal components</a:t>
            </a:r>
            <a:r>
              <a:rPr lang="en" sz="1100">
                <a:solidFill>
                  <a:schemeClr val="dk1"/>
                </a:solidFill>
              </a:rPr>
              <a:t> were optimal, capturing most of the variance while reducing model complexity.</a:t>
            </a:r>
            <a:endParaRPr sz="1100">
              <a:solidFill>
                <a:schemeClr val="dk1"/>
              </a:solidFill>
            </a:endParaRPr>
          </a:p>
          <a:p>
            <a:pPr indent="0" lvl="0" marL="0" rtl="0" algn="l">
              <a:lnSpc>
                <a:spcPct val="120000"/>
              </a:lnSpc>
              <a:spcBef>
                <a:spcPts val="500"/>
              </a:spcBef>
              <a:spcAft>
                <a:spcPts val="500"/>
              </a:spcAft>
              <a:buNone/>
            </a:pPr>
            <a:r>
              <a:t/>
            </a:r>
            <a:endParaRPr b="1" sz="1100">
              <a:solidFill>
                <a:schemeClr val="dk1"/>
              </a:solidFill>
            </a:endParaRPr>
          </a:p>
        </p:txBody>
      </p:sp>
      <p:pic>
        <p:nvPicPr>
          <p:cNvPr id="114" name="Google Shape;114;p21"/>
          <p:cNvPicPr preferRelativeResize="0"/>
          <p:nvPr/>
        </p:nvPicPr>
        <p:blipFill rotWithShape="1">
          <a:blip r:embed="rId3">
            <a:alphaModFix/>
          </a:blip>
          <a:srcRect b="0" l="-630" r="629" t="7218"/>
          <a:stretch/>
        </p:blipFill>
        <p:spPr>
          <a:xfrm>
            <a:off x="1237988" y="3007400"/>
            <a:ext cx="6785475" cy="20268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